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43"/>
  </p:notesMasterIdLst>
  <p:sldIdLst>
    <p:sldId id="357" r:id="rId2"/>
    <p:sldId id="455" r:id="rId3"/>
    <p:sldId id="477" r:id="rId4"/>
    <p:sldId id="499" r:id="rId5"/>
    <p:sldId id="456" r:id="rId6"/>
    <p:sldId id="459" r:id="rId7"/>
    <p:sldId id="458" r:id="rId8"/>
    <p:sldId id="460" r:id="rId9"/>
    <p:sldId id="461" r:id="rId10"/>
    <p:sldId id="462" r:id="rId11"/>
    <p:sldId id="457" r:id="rId12"/>
    <p:sldId id="478" r:id="rId13"/>
    <p:sldId id="496" r:id="rId14"/>
    <p:sldId id="479" r:id="rId15"/>
    <p:sldId id="464" r:id="rId16"/>
    <p:sldId id="465" r:id="rId17"/>
    <p:sldId id="466" r:id="rId18"/>
    <p:sldId id="467" r:id="rId19"/>
    <p:sldId id="468" r:id="rId20"/>
    <p:sldId id="469" r:id="rId21"/>
    <p:sldId id="470" r:id="rId22"/>
    <p:sldId id="471" r:id="rId23"/>
    <p:sldId id="473" r:id="rId24"/>
    <p:sldId id="497" r:id="rId25"/>
    <p:sldId id="474"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8" r:id="rId42"/>
  </p:sldIdLst>
  <p:sldSz cx="9906000" cy="6858000" type="A4"/>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89589" autoAdjust="0"/>
  </p:normalViewPr>
  <p:slideViewPr>
    <p:cSldViewPr snapToGrid="0">
      <p:cViewPr varScale="1">
        <p:scale>
          <a:sx n="103" d="100"/>
          <a:sy n="103" d="100"/>
        </p:scale>
        <p:origin x="13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C5477-B973-4030-BAB0-824EFA5C322A}" type="datetimeFigureOut">
              <a:rPr kumimoji="1" lang="ja-JP" altLang="en-US" smtClean="0"/>
              <a:t>2021/2/19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DA404-043B-4538-9598-E176E6F2C039}" type="slidenum">
              <a:rPr kumimoji="1" lang="ja-JP" altLang="en-US" smtClean="0"/>
              <a:t>‹#›</a:t>
            </a:fld>
            <a:endParaRPr kumimoji="1" lang="ja-JP" altLang="en-US"/>
          </a:p>
        </p:txBody>
      </p:sp>
    </p:spTree>
    <p:extLst>
      <p:ext uri="{BB962C8B-B14F-4D97-AF65-F5344CB8AC3E}">
        <p14:creationId xmlns:p14="http://schemas.microsoft.com/office/powerpoint/2010/main" val="1485803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854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94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F842AE-3295-45B3-93F0-E3FFFE4BC0DD}"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609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DCCE8FCB-5135-4910-81A8-F5F0EFF41108}"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82024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ECE316B-1214-49B7-831D-AB87271750F5}"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00162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3"/>
            <a:ext cx="222885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95300" y="27467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19F84C6-32C4-451D-9B5B-2A122210A10D}"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30990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B714804-FD67-4FD4-BB4A-4C1F349181D1}"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27047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72BA3FC-7738-4773-AD82-C4BB67DB475B}" type="datetime1">
              <a:rPr kumimoji="1" lang="ja-JP" altLang="en-US" smtClean="0"/>
              <a:t>2021/2/19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550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4115C10-AE4D-47C8-871A-5D6167FBB5B8}"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79282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66E28C-9254-483D-AFC4-40BACFB81D8E}" type="datetime1">
              <a:rPr kumimoji="1" lang="ja-JP" altLang="en-US" smtClean="0"/>
              <a:t>2021/2/19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417671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8BC382E2-6A68-4C35-8893-031DFDE95105}" type="datetime1">
              <a:rPr kumimoji="1" lang="ja-JP" altLang="en-US" smtClean="0"/>
              <a:t>2021/2/19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76377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19FE8C-2028-4887-8BF1-1249F4D21629}" type="datetime1">
              <a:rPr kumimoji="1" lang="ja-JP" altLang="en-US" smtClean="0"/>
              <a:t>2021/2/19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4849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872972" y="27308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FB60876C-4EEF-48A3-9A30-8847A544259F}"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87534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0A2770FD-B970-4A3B-A857-CE9320CBC878}" type="datetime1">
              <a:rPr kumimoji="1" lang="ja-JP" altLang="en-US" smtClean="0"/>
              <a:t>2021/2/19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85423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17D83-6330-4F63-A1EF-B54DF1FA3137}" type="datetime1">
              <a:rPr kumimoji="1" lang="ja-JP" altLang="en-US" smtClean="0"/>
              <a:t>2021/2/19</a:t>
            </a:fld>
            <a:endParaRPr kumimoji="1" lang="ja-JP" altLang="en-US"/>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85025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C:\Users\q90067f5\Documents\chase\T15_&#36939;&#29992;&#12539;&#25163;&#38918;&#12539;&#12510;&#12491;&#12517;&#12450;&#12523;\&#25805;&#20316;&#35500;&#26126;&#26360;\&#25805;&#20316;&#25163;&#38918;&#26360;_image\launcher_download1.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36215;&#21205;&#12450;&#12452;&#12467;&#12531;.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0_Login2.pn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SUser&#19968;&#26178;&#12497;&#12473;&#12467;&#12540;&#12489;S1.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2001_Home2.pn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1-02502_User%20Detail.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36215;&#21205;&#12450;&#12452;&#12467;&#12531;.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Users\q90067f5\Documents\chase\T15_&#36939;&#29992;&#12539;&#25163;&#38918;&#12539;&#12510;&#12491;&#12517;&#12450;&#12523;\&#25805;&#20316;&#35500;&#26126;&#26360;\&#25805;&#20316;&#25163;&#38918;&#26360;_image\CFU00_Login2.png"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1-02501_User%20List2.png"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0-03001_Menu(GUser).png" TargetMode="Externa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5-01002_Import%20Data%20Result_G2.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2-01001_Service%20User%20List1.png"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2-01005_Service%20User%20Registration1.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GUser).png"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png" TargetMode="Externa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1.png"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3-01001_Form%20Summary0-2.png"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3-01001_Form%20Summary1.png"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6-01001_Backup%20Restore(SUser)1.png" TargetMode="Externa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file:///C:\Users\q90067f5\Documents\chase\T15_&#36939;&#29992;&#12539;&#25163;&#38918;&#12539;&#12510;&#12491;&#12517;&#12450;&#12523;\&#25805;&#20316;&#35500;&#26126;&#26360;\&#25805;&#20316;&#25163;&#38918;&#26360;_image\CFU00-03001_Menu(small).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file:///C:\Users\q90067f5\Documents\chase\T15_&#36939;&#29992;&#12539;&#25163;&#38918;&#12539;&#12510;&#12491;&#12517;&#12450;&#12523;\&#25805;&#20316;&#35500;&#26126;&#26360;\&#25805;&#20316;&#25163;&#38918;&#26360;_image\CFU06-01001_Backup%20Restore(SUser)1.png"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smtClean="0">
                <a:solidFill>
                  <a:prstClr val="white"/>
                </a:solidFill>
                <a:latin typeface="HG丸ｺﾞｼｯｸM-PRO" pitchFamily="50" charset="-128"/>
                <a:ea typeface="HG丸ｺﾞｼｯｸM-PRO" pitchFamily="50" charset="-128"/>
              </a:rPr>
              <a:t>LIFE</a:t>
            </a:r>
            <a:r>
              <a:rPr lang="ja-JP" altLang="en-US" sz="2000" b="1" dirty="0">
                <a:solidFill>
                  <a:prstClr val="white"/>
                </a:solidFill>
                <a:latin typeface="HG丸ｺﾞｼｯｸM-PRO" pitchFamily="50" charset="-128"/>
                <a:ea typeface="HG丸ｺﾞｼｯｸM-PRO" pitchFamily="50" charset="-128"/>
              </a:rPr>
              <a:t>の利用について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テキスト ボックス 2"/>
          <p:cNvSpPr txBox="1"/>
          <p:nvPr/>
        </p:nvSpPr>
        <p:spPr>
          <a:xfrm>
            <a:off x="9016509" y="152745"/>
            <a:ext cx="653702" cy="292387"/>
          </a:xfrm>
          <a:prstGeom prst="rect">
            <a:avLst/>
          </a:prstGeom>
          <a:solidFill>
            <a:schemeClr val="bg1"/>
          </a:solidFill>
          <a:ln w="22225">
            <a:solidFill>
              <a:schemeClr val="tx1"/>
            </a:solidFill>
          </a:ln>
        </p:spPr>
        <p:txBody>
          <a:bodyPr wrap="square" rtlCol="0">
            <a:spAutoFit/>
          </a:bodyPr>
          <a:lstStyle/>
          <a:p>
            <a:pPr algn="ctr"/>
            <a:r>
              <a:rPr lang="ja-JP" altLang="en-US" sz="1300" dirty="0" smtClean="0"/>
              <a:t>別添３</a:t>
            </a:r>
            <a:endParaRPr lang="ja-JP" altLang="en-US" sz="1300" dirty="0"/>
          </a:p>
        </p:txBody>
      </p:sp>
    </p:spTree>
    <p:extLst>
      <p:ext uri="{BB962C8B-B14F-4D97-AF65-F5344CB8AC3E}">
        <p14:creationId xmlns:p14="http://schemas.microsoft.com/office/powerpoint/2010/main" val="355627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white"/>
                </a:solidFill>
                <a:latin typeface="HG丸ｺﾞｼｯｸM-PRO" pitchFamily="50" charset="-128"/>
                <a:ea typeface="HG丸ｺﾞｼｯｸM-PRO" pitchFamily="50" charset="-128"/>
              </a:rPr>
              <a:t>2</a:t>
            </a:r>
            <a:r>
              <a:rPr lang="ja-JP" altLang="en-US" sz="2000" b="1" dirty="0">
                <a:solidFill>
                  <a:prstClr val="white"/>
                </a:solidFill>
                <a:latin typeface="HG丸ｺﾞｼｯｸM-PRO" pitchFamily="50" charset="-128"/>
                <a:ea typeface="HG丸ｺﾞｼｯｸM-PRO" pitchFamily="50" charset="-128"/>
              </a:rPr>
              <a:t>．</a:t>
            </a:r>
            <a:r>
              <a:rPr lang="en-US" altLang="ja-JP" sz="2000" b="1" dirty="0">
                <a:solidFill>
                  <a:prstClr val="white"/>
                </a:solidFill>
                <a:latin typeface="HG丸ｺﾞｼｯｸM-PRO" pitchFamily="50" charset="-128"/>
                <a:ea typeface="HG丸ｺﾞｼｯｸM-PRO" pitchFamily="50" charset="-128"/>
              </a:rPr>
              <a:t>LIFE</a:t>
            </a:r>
            <a:r>
              <a:rPr lang="ja-JP" altLang="en-US" sz="2000" b="1" dirty="0">
                <a:solidFill>
                  <a:prstClr val="white"/>
                </a:solidFill>
                <a:latin typeface="HG丸ｺﾞｼｯｸM-PRO" pitchFamily="50" charset="-128"/>
                <a:ea typeface="HG丸ｺﾞｼｯｸM-PRO" pitchFamily="50" charset="-128"/>
              </a:rPr>
              <a:t>の利用開始のための準備について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8536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a:t>
            </a:r>
            <a:r>
              <a:rPr lang="ja-JP" altLang="en-US" sz="1400" dirty="0">
                <a:latin typeface="Meiryo UI" panose="020B0604030504040204" pitchFamily="50" charset="-128"/>
                <a:ea typeface="Meiryo UI" panose="020B0604030504040204" pitchFamily="50" charset="-128"/>
              </a:rPr>
              <a:t>初回ログイン・</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の設定</a:t>
            </a:r>
            <a:r>
              <a:rPr lang="ja-JP" altLang="en-US" sz="1400" kern="0" spc="-10" dirty="0">
                <a:solidFill>
                  <a:prstClr val="black"/>
                </a:solidFill>
                <a:latin typeface="Meiryo UI" panose="020B0604030504040204" pitchFamily="50" charset="-128"/>
                <a:ea typeface="Meiryo UI" panose="020B0604030504040204" pitchFamily="50" charset="-128"/>
              </a:rPr>
              <a:t>」について説明します。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C1A6FE1A-F559-45B3-8C7E-240C97B47525}"/>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8" name="四角形: 角を丸くする 7">
            <a:extLst>
              <a:ext uri="{FF2B5EF4-FFF2-40B4-BE49-F238E27FC236}">
                <a16:creationId xmlns:a16="http://schemas.microsoft.com/office/drawing/2014/main" id="{D89F5B85-0D51-478B-B3C8-0BF52A74B744}"/>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9" name="四角形: 角を丸くする 8">
            <a:extLst>
              <a:ext uri="{FF2B5EF4-FFF2-40B4-BE49-F238E27FC236}">
                <a16:creationId xmlns:a16="http://schemas.microsoft.com/office/drawing/2014/main" id="{54BAC907-152C-4EEB-9437-68AD746E8B3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10" name="四角形: 角を丸くする 9">
            <a:extLst>
              <a:ext uri="{FF2B5EF4-FFF2-40B4-BE49-F238E27FC236}">
                <a16:creationId xmlns:a16="http://schemas.microsoft.com/office/drawing/2014/main" id="{A1523C13-CD04-4D88-95F2-3CC87F5497A6}"/>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11" name="直線矢印コネクタ 10">
            <a:extLst>
              <a:ext uri="{FF2B5EF4-FFF2-40B4-BE49-F238E27FC236}">
                <a16:creationId xmlns:a16="http://schemas.microsoft.com/office/drawing/2014/main" id="{D565EFFF-E67B-4D0B-916E-F446857351D7}"/>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48C74628-1E51-49C9-A639-95B8C8DFCEC6}"/>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111C9A8A-4714-45BA-8637-CCBEB6C34AA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E276B306-B683-42C5-9914-22427FE789A2}"/>
              </a:ext>
            </a:extLst>
          </p:cNvPr>
          <p:cNvSpPr/>
          <p:nvPr/>
        </p:nvSpPr>
        <p:spPr>
          <a:xfrm>
            <a:off x="2417195" y="3905438"/>
            <a:ext cx="5049672" cy="855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右向き指示マーク">
            <a:extLst>
              <a:ext uri="{FF2B5EF4-FFF2-40B4-BE49-F238E27FC236}">
                <a16:creationId xmlns:a16="http://schemas.microsoft.com/office/drawing/2014/main" id="{FBB27C61-5FAC-455E-91BB-E3B29C58590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148027" y="4480738"/>
            <a:ext cx="659406" cy="659406"/>
          </a:xfrm>
          <a:prstGeom prst="rect">
            <a:avLst/>
          </a:prstGeom>
        </p:spPr>
      </p:pic>
    </p:spTree>
    <p:extLst>
      <p:ext uri="{BB962C8B-B14F-4D97-AF65-F5344CB8AC3E}">
        <p14:creationId xmlns:p14="http://schemas.microsoft.com/office/powerpoint/2010/main" val="77825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利用に向けたパソコンの準備</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）を利用するためには、</a:t>
            </a:r>
            <a:r>
              <a:rPr lang="ja-JP" altLang="en-US" sz="1400" b="1" u="sng" kern="0" spc="-10" dirty="0">
                <a:solidFill>
                  <a:prstClr val="black"/>
                </a:solidFill>
                <a:latin typeface="Meiryo UI" panose="020B0604030504040204" pitchFamily="50" charset="-128"/>
                <a:ea typeface="Meiryo UI" panose="020B0604030504040204" pitchFamily="50" charset="-128"/>
              </a:rPr>
              <a:t>インターネット接続が可能なパソコン（＝端末）</a:t>
            </a:r>
            <a:r>
              <a:rPr lang="ja-JP" altLang="en-US" sz="1400" kern="0" spc="-10" dirty="0">
                <a:solidFill>
                  <a:prstClr val="black"/>
                </a:solidFill>
                <a:latin typeface="Meiryo UI" panose="020B0604030504040204" pitchFamily="50" charset="-128"/>
                <a:ea typeface="Meiryo UI" panose="020B0604030504040204" pitchFamily="50" charset="-128"/>
              </a:rPr>
              <a:t>が必要です。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詳細な動作条件は、以下の表を参考にしてください。なお、利用開始前に</a:t>
            </a:r>
            <a:r>
              <a:rPr lang="ja-JP" altLang="en-US" sz="1400" b="1" u="sng" kern="0" spc="-10" dirty="0">
                <a:solidFill>
                  <a:prstClr val="black"/>
                </a:solidFill>
                <a:latin typeface="Meiryo UI" panose="020B0604030504040204" pitchFamily="50" charset="-128"/>
                <a:ea typeface="Meiryo UI" panose="020B0604030504040204" pitchFamily="50" charset="-128"/>
              </a:rPr>
              <a:t>インターネットオプションの設定が必要</a:t>
            </a:r>
            <a:r>
              <a:rPr lang="ja-JP" altLang="en-US" sz="1400" kern="0" spc="-10" dirty="0">
                <a:solidFill>
                  <a:prstClr val="black"/>
                </a:solidFill>
                <a:latin typeface="Meiryo UI" panose="020B0604030504040204" pitchFamily="50" charset="-128"/>
                <a:ea typeface="Meiryo UI" panose="020B0604030504040204" pitchFamily="50" charset="-128"/>
              </a:rPr>
              <a:t>です。設定方法の詳細は導入手順書（取得方法は</a:t>
            </a:r>
            <a:r>
              <a:rPr lang="en-US" altLang="ja-JP" sz="1400" kern="0" spc="-10" dirty="0">
                <a:solidFill>
                  <a:prstClr val="black"/>
                </a:solidFill>
                <a:latin typeface="Meiryo UI" panose="020B0604030504040204" pitchFamily="50" charset="-128"/>
                <a:ea typeface="Meiryo UI" panose="020B0604030504040204" pitchFamily="50" charset="-128"/>
              </a:rPr>
              <a:t>P7</a:t>
            </a:r>
            <a:r>
              <a:rPr lang="ja-JP" altLang="en-US" sz="1400" kern="0" spc="-10" dirty="0">
                <a:solidFill>
                  <a:prstClr val="black"/>
                </a:solidFill>
                <a:latin typeface="Meiryo UI" panose="020B0604030504040204" pitchFamily="50" charset="-128"/>
                <a:ea typeface="Meiryo UI" panose="020B0604030504040204" pitchFamily="50" charset="-128"/>
              </a:rPr>
              <a:t>に記載しています）を参照してください。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DC1FC3AD-3606-4BD2-A8B5-9D3606ABABED}"/>
              </a:ext>
            </a:extLst>
          </p:cNvPr>
          <p:cNvGraphicFramePr>
            <a:graphicFrameLocks noGrp="1"/>
          </p:cNvGraphicFramePr>
          <p:nvPr/>
        </p:nvGraphicFramePr>
        <p:xfrm>
          <a:off x="1163112" y="2081138"/>
          <a:ext cx="7557838" cy="3423920"/>
        </p:xfrm>
        <a:graphic>
          <a:graphicData uri="http://schemas.openxmlformats.org/drawingml/2006/table">
            <a:tbl>
              <a:tblPr firstRow="1" bandRow="1"/>
              <a:tblGrid>
                <a:gridCol w="1497863">
                  <a:extLst>
                    <a:ext uri="{9D8B030D-6E8A-4147-A177-3AD203B41FA5}">
                      <a16:colId xmlns:a16="http://schemas.microsoft.com/office/drawing/2014/main" val="20000"/>
                    </a:ext>
                  </a:extLst>
                </a:gridCol>
                <a:gridCol w="2270256">
                  <a:extLst>
                    <a:ext uri="{9D8B030D-6E8A-4147-A177-3AD203B41FA5}">
                      <a16:colId xmlns:a16="http://schemas.microsoft.com/office/drawing/2014/main" val="20001"/>
                    </a:ext>
                  </a:extLst>
                </a:gridCol>
                <a:gridCol w="3789719">
                  <a:extLst>
                    <a:ext uri="{9D8B030D-6E8A-4147-A177-3AD203B41FA5}">
                      <a16:colId xmlns:a16="http://schemas.microsoft.com/office/drawing/2014/main" val="20002"/>
                    </a:ext>
                  </a:extLst>
                </a:gridCol>
              </a:tblGrid>
              <a:tr h="37084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項目</a:t>
                      </a:r>
                    </a:p>
                  </a:txBody>
                  <a:tcPr>
                    <a:lnL w="12700" cmpd="sng">
                      <a:noFill/>
                    </a:lnL>
                    <a:lnR w="28575" cap="flat" cmpd="sng" algn="ctr">
                      <a:solidFill>
                        <a:sysClr val="window" lastClr="FFFFFF"/>
                      </a:solidFill>
                      <a:prstDash val="solid"/>
                      <a:round/>
                      <a:headEnd type="none" w="med" len="med"/>
                      <a:tailEnd type="none" w="med" len="med"/>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a:latin typeface="Meiryo UI" panose="020B0604030504040204" pitchFamily="50" charset="-128"/>
                          <a:ea typeface="Meiryo UI" panose="020B0604030504040204" pitchFamily="50" charset="-128"/>
                        </a:rPr>
                        <a:t>確認対象</a:t>
                      </a:r>
                    </a:p>
                  </a:txBody>
                  <a:tcP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条件</a:t>
                      </a:r>
                    </a:p>
                  </a:txBody>
                  <a:tcPr>
                    <a:lnL w="28575" cap="flat" cmpd="sng" algn="ctr">
                      <a:solidFill>
                        <a:sysClr val="window" lastClr="FFFFFF"/>
                      </a:solidFill>
                      <a:prstDash val="solid"/>
                      <a:round/>
                      <a:headEnd type="none" w="med" len="med"/>
                      <a:tailEnd type="none" w="med" len="med"/>
                    </a:lnL>
                    <a:lnR w="12700" cmpd="sng">
                      <a:noFill/>
                    </a:lnR>
                    <a:lnT w="12700" cmpd="sng">
                      <a:noFill/>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370840">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機材</a:t>
                      </a:r>
                    </a:p>
                  </a:txBody>
                  <a:tcPr anchor="ctr">
                    <a:lnL w="12700" cmpd="sng">
                      <a:noFill/>
                    </a:lnL>
                    <a:lnR w="28575"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パソコン本体</a:t>
                      </a:r>
                      <a:endParaRPr kumimoji="1" lang="en-US" altLang="ja-JP"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t>CPU</a:t>
                      </a:r>
                      <a:r>
                        <a:rPr kumimoji="1" lang="ja-JP" altLang="en-US" sz="1200" dirty="0"/>
                        <a:t>　（</a:t>
                      </a:r>
                      <a:r>
                        <a:rPr kumimoji="1" lang="en-US" altLang="ja-JP" sz="1200" dirty="0"/>
                        <a:t>1.5GH</a:t>
                      </a:r>
                      <a:r>
                        <a:rPr kumimoji="1" lang="ja-JP" altLang="en-US" sz="1200" dirty="0"/>
                        <a:t>ｚ以上推奨）</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5715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1"/>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メモリ　（</a:t>
                      </a:r>
                      <a:r>
                        <a:rPr kumimoji="1" lang="en-US" altLang="ja-JP" sz="1200" dirty="0">
                          <a:latin typeface="Meiryo UI" panose="020B0604030504040204" pitchFamily="50" charset="-128"/>
                          <a:ea typeface="Meiryo UI" panose="020B0604030504040204" pitchFamily="50" charset="-128"/>
                        </a:rPr>
                        <a:t>2GB</a:t>
                      </a:r>
                      <a:r>
                        <a:rPr kumimoji="1" lang="ja-JP" altLang="en-US" sz="1200" dirty="0">
                          <a:latin typeface="Meiryo UI" panose="020B0604030504040204" pitchFamily="50" charset="-128"/>
                          <a:ea typeface="Meiryo UI" panose="020B0604030504040204" pitchFamily="50" charset="-128"/>
                        </a:rPr>
                        <a:t>以上推奨）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モニタ</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1024×768</a:t>
                      </a:r>
                      <a:r>
                        <a:rPr kumimoji="1" lang="ja-JP" altLang="en-US" sz="1200" dirty="0">
                          <a:latin typeface="Meiryo UI" panose="020B0604030504040204" pitchFamily="50" charset="-128"/>
                          <a:ea typeface="Meiryo UI" panose="020B0604030504040204" pitchFamily="50" charset="-128"/>
                        </a:rPr>
                        <a:t>ドット以上推奨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3"/>
                  </a:ext>
                </a:extLst>
              </a:tr>
              <a:tr h="370840">
                <a:tc rowSpan="4">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ソフトウェア</a:t>
                      </a:r>
                    </a:p>
                  </a:txBody>
                  <a:tcPr anchor="ctr">
                    <a:lnL w="12700" cmpd="sng">
                      <a:no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OS</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Windows  8.1, 10 </a:t>
                      </a:r>
                    </a:p>
                    <a:p>
                      <a:r>
                        <a:rPr kumimoji="1" lang="en-US" altLang="ja-JP" sz="1200" dirty="0">
                          <a:latin typeface="Meiryo UI" panose="020B0604030504040204" pitchFamily="50" charset="-128"/>
                          <a:ea typeface="Meiryo UI" panose="020B0604030504040204" pitchFamily="50" charset="-128"/>
                        </a:rPr>
                        <a:t> (.NET Framework 4.5</a:t>
                      </a:r>
                      <a:r>
                        <a:rPr kumimoji="1" lang="ja-JP" altLang="en-US" sz="1200" dirty="0">
                          <a:latin typeface="Meiryo UI" panose="020B0604030504040204" pitchFamily="50" charset="-128"/>
                          <a:ea typeface="Meiryo UI" panose="020B0604030504040204" pitchFamily="50" charset="-128"/>
                        </a:rPr>
                        <a:t>以上</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ブラウザー</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Internet Explorer11,  Microsoft Edge </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アプリケーション</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Adobe Acrobat Reader DC </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r h="370840">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Microsoft Excel 2010, 2013, 2016</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a:latin typeface="Meiryo UI" panose="020B0604030504040204" pitchFamily="50" charset="-128"/>
                          <a:ea typeface="Meiryo UI" panose="020B0604030504040204" pitchFamily="50" charset="-128"/>
                        </a:rPr>
                        <a:t>その他</a:t>
                      </a:r>
                    </a:p>
                  </a:txBody>
                  <a:tcPr anchor="ctr">
                    <a:lnL w="12700" cmpd="sng">
                      <a:noFill/>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a:latin typeface="Meiryo UI" panose="020B0604030504040204" pitchFamily="50" charset="-128"/>
                          <a:ea typeface="Meiryo UI" panose="020B0604030504040204" pitchFamily="50" charset="-128"/>
                        </a:rPr>
                        <a:t>-</a:t>
                      </a:r>
                      <a:endParaRPr kumimoji="1" lang="ja-JP" altLang="en-US" sz="1200">
                        <a:latin typeface="Meiryo UI" panose="020B0604030504040204" pitchFamily="50" charset="-128"/>
                        <a:ea typeface="Meiryo UI" panose="020B0604030504040204" pitchFamily="50" charset="-128"/>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インターネット接続が可能であること</a:t>
                      </a:r>
                    </a:p>
                  </a:txBody>
                  <a:tcPr anchor="ctr">
                    <a:lnL w="28575" cap="flat" cmpd="sng" algn="ctr">
                      <a:solidFill>
                        <a:sysClr val="window" lastClr="FFFFFF"/>
                      </a:solidFill>
                      <a:prstDash val="solid"/>
                      <a:round/>
                      <a:headEnd type="none" w="med" len="med"/>
                      <a:tailEnd type="none" w="med" len="med"/>
                    </a:lnL>
                    <a:lnR w="12700" cmpd="sng">
                      <a:noFill/>
                    </a:lnR>
                    <a:lnT w="28575"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8"/>
                  </a:ext>
                </a:extLst>
              </a:tr>
            </a:tbl>
          </a:graphicData>
        </a:graphic>
      </p:graphicFrame>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P4-P7</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0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ユーザーについて</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厚生労働省から</a:t>
            </a:r>
            <a:r>
              <a:rPr lang="ja-JP" altLang="en-US" sz="1400" b="1" u="sng" kern="0" spc="-10" dirty="0">
                <a:solidFill>
                  <a:prstClr val="black"/>
                </a:solidFill>
                <a:latin typeface="Meiryo UI" panose="020B0604030504040204" pitchFamily="50" charset="-128"/>
                <a:ea typeface="Meiryo UI" panose="020B0604030504040204" pitchFamily="50" charset="-128"/>
              </a:rPr>
              <a:t>ハガキが到着した後</a:t>
            </a:r>
            <a:r>
              <a:rPr lang="ja-JP" altLang="en-US" sz="1400" kern="0" spc="-10" dirty="0">
                <a:solidFill>
                  <a:prstClr val="black"/>
                </a:solidFill>
                <a:latin typeface="Meiryo UI" panose="020B0604030504040204" pitchFamily="50" charset="-128"/>
                <a:ea typeface="Meiryo UI" panose="020B0604030504040204" pitchFamily="50" charset="-128"/>
              </a:rPr>
              <a:t>の、具体的な操作手順を説明します。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まず、</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）には</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「管理ユーザー」と「操作職員」の</a:t>
            </a: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種類のユーザー</a:t>
            </a:r>
            <a:r>
              <a:rPr lang="ja-JP" altLang="en-US" sz="1400" kern="0" spc="-10" dirty="0">
                <a:solidFill>
                  <a:prstClr val="black"/>
                </a:solidFill>
                <a:latin typeface="Meiryo UI" panose="020B0604030504040204" pitchFamily="50" charset="-128"/>
                <a:ea typeface="Meiryo UI" panose="020B0604030504040204" pitchFamily="50" charset="-128"/>
              </a:rPr>
              <a:t>が存在することに留意してください。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P6</a:t>
            </a:r>
          </a:p>
        </p:txBody>
      </p:sp>
      <p:grpSp>
        <p:nvGrpSpPr>
          <p:cNvPr id="5" name="グループ化 4">
            <a:extLst>
              <a:ext uri="{FF2B5EF4-FFF2-40B4-BE49-F238E27FC236}">
                <a16:creationId xmlns:a16="http://schemas.microsoft.com/office/drawing/2014/main" id="{66F6BF96-9390-4273-B190-BC576E8435B3}"/>
              </a:ext>
            </a:extLst>
          </p:cNvPr>
          <p:cNvGrpSpPr/>
          <p:nvPr/>
        </p:nvGrpSpPr>
        <p:grpSpPr>
          <a:xfrm>
            <a:off x="2658752" y="1738023"/>
            <a:ext cx="5570848" cy="3915941"/>
            <a:chOff x="523628" y="2066429"/>
            <a:chExt cx="4418402" cy="3105847"/>
          </a:xfrm>
        </p:grpSpPr>
        <p:sp>
          <p:nvSpPr>
            <p:cNvPr id="142" name="角丸四角形 129">
              <a:extLst>
                <a:ext uri="{FF2B5EF4-FFF2-40B4-BE49-F238E27FC236}">
                  <a16:creationId xmlns:a16="http://schemas.microsoft.com/office/drawing/2014/main" id="{AEC152F5-445C-4860-A94B-88E9A357A6E4}"/>
                </a:ext>
              </a:extLst>
            </p:cNvPr>
            <p:cNvSpPr/>
            <p:nvPr/>
          </p:nvSpPr>
          <p:spPr>
            <a:xfrm>
              <a:off x="3683061" y="4508434"/>
              <a:ext cx="1046624" cy="649400"/>
            </a:xfrm>
            <a:prstGeom prst="roundRect">
              <a:avLst/>
            </a:prstGeom>
            <a:solidFill>
              <a:schemeClr val="bg1">
                <a:lumMod val="95000"/>
              </a:schemeClr>
            </a:solidFill>
            <a:ln w="12700" cap="flat" cmpd="sng" algn="ctr">
              <a:solidFill>
                <a:srgbClr val="13935A"/>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3" name="角丸四角形 130">
              <a:extLst>
                <a:ext uri="{FF2B5EF4-FFF2-40B4-BE49-F238E27FC236}">
                  <a16:creationId xmlns:a16="http://schemas.microsoft.com/office/drawing/2014/main" id="{E2CFFB78-3BF1-4533-BA89-A4A2DCB8E4CE}"/>
                </a:ext>
              </a:extLst>
            </p:cNvPr>
            <p:cNvSpPr/>
            <p:nvPr/>
          </p:nvSpPr>
          <p:spPr>
            <a:xfrm>
              <a:off x="1834137" y="4484295"/>
              <a:ext cx="898700" cy="659680"/>
            </a:xfrm>
            <a:prstGeom prst="roundRect">
              <a:avLst/>
            </a:prstGeom>
            <a:solidFill>
              <a:schemeClr val="bg1">
                <a:lumMod val="95000"/>
              </a:schemeClr>
            </a:solidFill>
            <a:ln w="12700" cap="flat" cmpd="sng" algn="ctr">
              <a:solidFill>
                <a:srgbClr val="A3B21B"/>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4" name="円/楕円 133">
              <a:extLst>
                <a:ext uri="{FF2B5EF4-FFF2-40B4-BE49-F238E27FC236}">
                  <a16:creationId xmlns:a16="http://schemas.microsoft.com/office/drawing/2014/main" id="{4261C913-59F1-43DB-86E3-BD09BFA24F7F}"/>
                </a:ext>
              </a:extLst>
            </p:cNvPr>
            <p:cNvSpPr/>
            <p:nvPr/>
          </p:nvSpPr>
          <p:spPr>
            <a:xfrm>
              <a:off x="1961396" y="3576334"/>
              <a:ext cx="1087899" cy="484594"/>
            </a:xfrm>
            <a:prstGeom prst="ellipse">
              <a:avLst/>
            </a:prstGeom>
            <a:gradFill flip="none" rotWithShape="1">
              <a:gsLst>
                <a:gs pos="0">
                  <a:srgbClr val="B13482"/>
                </a:gs>
                <a:gs pos="42000">
                  <a:srgbClr val="E6D6F2"/>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5" name="円/楕円 134">
              <a:extLst>
                <a:ext uri="{FF2B5EF4-FFF2-40B4-BE49-F238E27FC236}">
                  <a16:creationId xmlns:a16="http://schemas.microsoft.com/office/drawing/2014/main" id="{8612A9A1-D06A-49E8-80B5-716F1791C40E}"/>
                </a:ext>
              </a:extLst>
            </p:cNvPr>
            <p:cNvSpPr/>
            <p:nvPr/>
          </p:nvSpPr>
          <p:spPr>
            <a:xfrm>
              <a:off x="523628" y="3582047"/>
              <a:ext cx="1099883" cy="488837"/>
            </a:xfrm>
            <a:prstGeom prst="ellipse">
              <a:avLst/>
            </a:prstGeom>
            <a:gradFill flip="none" rotWithShape="1">
              <a:gsLst>
                <a:gs pos="0">
                  <a:srgbClr val="F3962C"/>
                </a:gs>
                <a:gs pos="47000">
                  <a:srgbClr val="ED7D31">
                    <a:lumMod val="20000"/>
                    <a:lumOff val="80000"/>
                  </a:srgbClr>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正方形/長方形 145">
              <a:extLst>
                <a:ext uri="{FF2B5EF4-FFF2-40B4-BE49-F238E27FC236}">
                  <a16:creationId xmlns:a16="http://schemas.microsoft.com/office/drawing/2014/main" id="{22C3F3C7-D26B-4BA1-816C-38F51D05A939}"/>
                </a:ext>
              </a:extLst>
            </p:cNvPr>
            <p:cNvSpPr/>
            <p:nvPr/>
          </p:nvSpPr>
          <p:spPr>
            <a:xfrm>
              <a:off x="697523" y="3815946"/>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147" name="正方形/長方形 146">
              <a:extLst>
                <a:ext uri="{FF2B5EF4-FFF2-40B4-BE49-F238E27FC236}">
                  <a16:creationId xmlns:a16="http://schemas.microsoft.com/office/drawing/2014/main" id="{016DDAED-6449-4FDA-A458-537D26566B5A}"/>
                </a:ext>
              </a:extLst>
            </p:cNvPr>
            <p:cNvSpPr/>
            <p:nvPr/>
          </p:nvSpPr>
          <p:spPr>
            <a:xfrm>
              <a:off x="2217577" y="3813351"/>
              <a:ext cx="2251382"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操作職員</a:t>
              </a:r>
            </a:p>
          </p:txBody>
        </p:sp>
        <p:grpSp>
          <p:nvGrpSpPr>
            <p:cNvPr id="148" name="グループ化 147">
              <a:extLst>
                <a:ext uri="{FF2B5EF4-FFF2-40B4-BE49-F238E27FC236}">
                  <a16:creationId xmlns:a16="http://schemas.microsoft.com/office/drawing/2014/main" id="{324E8DC7-D6BB-4566-88C1-BD71CCFF0B58}"/>
                </a:ext>
              </a:extLst>
            </p:cNvPr>
            <p:cNvGrpSpPr/>
            <p:nvPr/>
          </p:nvGrpSpPr>
          <p:grpSpPr>
            <a:xfrm>
              <a:off x="730381" y="3383154"/>
              <a:ext cx="750322" cy="377904"/>
              <a:chOff x="1764150" y="4729884"/>
              <a:chExt cx="1393344" cy="701766"/>
            </a:xfrm>
          </p:grpSpPr>
          <p:grpSp>
            <p:nvGrpSpPr>
              <p:cNvPr id="149" name="グループ化 148">
                <a:extLst>
                  <a:ext uri="{FF2B5EF4-FFF2-40B4-BE49-F238E27FC236}">
                    <a16:creationId xmlns:a16="http://schemas.microsoft.com/office/drawing/2014/main" id="{C7DA6B5D-0917-450A-81C4-583321546ECF}"/>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159" name="Freeform 75">
                  <a:extLst>
                    <a:ext uri="{FF2B5EF4-FFF2-40B4-BE49-F238E27FC236}">
                      <a16:creationId xmlns:a16="http://schemas.microsoft.com/office/drawing/2014/main" id="{B3D5C08B-F2E5-4FBA-9FE6-6045268E1B63}"/>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0" name="Rectangle 76">
                  <a:extLst>
                    <a:ext uri="{FF2B5EF4-FFF2-40B4-BE49-F238E27FC236}">
                      <a16:creationId xmlns:a16="http://schemas.microsoft.com/office/drawing/2014/main" id="{EC0FE0B2-0789-448E-BB19-87CBA1DF1D40}"/>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1" name="Freeform 77">
                  <a:extLst>
                    <a:ext uri="{FF2B5EF4-FFF2-40B4-BE49-F238E27FC236}">
                      <a16:creationId xmlns:a16="http://schemas.microsoft.com/office/drawing/2014/main" id="{6326700E-38A6-4C8A-BF9D-6352107328A7}"/>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50" name="グループ化 149">
                <a:extLst>
                  <a:ext uri="{FF2B5EF4-FFF2-40B4-BE49-F238E27FC236}">
                    <a16:creationId xmlns:a16="http://schemas.microsoft.com/office/drawing/2014/main" id="{D8AC1B65-1F28-47E1-9BE1-641F795EF8E4}"/>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151" name="Freeform 5">
                  <a:extLst>
                    <a:ext uri="{FF2B5EF4-FFF2-40B4-BE49-F238E27FC236}">
                      <a16:creationId xmlns:a16="http://schemas.microsoft.com/office/drawing/2014/main" id="{DE81B0E5-329C-4298-AD0A-2D6B376E73B2}"/>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2" name="Oval 28">
                  <a:extLst>
                    <a:ext uri="{FF2B5EF4-FFF2-40B4-BE49-F238E27FC236}">
                      <a16:creationId xmlns:a16="http://schemas.microsoft.com/office/drawing/2014/main" id="{2F21CC46-BF98-442A-A674-AF836A7C73AF}"/>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3" name="Oval 29">
                  <a:extLst>
                    <a:ext uri="{FF2B5EF4-FFF2-40B4-BE49-F238E27FC236}">
                      <a16:creationId xmlns:a16="http://schemas.microsoft.com/office/drawing/2014/main" id="{AB2F76CA-2C9F-4A7C-9A0F-46CBB92FB65F}"/>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4" name="Freeform 30">
                  <a:extLst>
                    <a:ext uri="{FF2B5EF4-FFF2-40B4-BE49-F238E27FC236}">
                      <a16:creationId xmlns:a16="http://schemas.microsoft.com/office/drawing/2014/main" id="{BFF20A0C-F228-4065-B7C0-38A178E0BA85}"/>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5" name="Freeform 31">
                  <a:extLst>
                    <a:ext uri="{FF2B5EF4-FFF2-40B4-BE49-F238E27FC236}">
                      <a16:creationId xmlns:a16="http://schemas.microsoft.com/office/drawing/2014/main" id="{85255D24-BF21-4180-8660-DF4E0BA4E050}"/>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6" name="Freeform 32">
                  <a:extLst>
                    <a:ext uri="{FF2B5EF4-FFF2-40B4-BE49-F238E27FC236}">
                      <a16:creationId xmlns:a16="http://schemas.microsoft.com/office/drawing/2014/main" id="{04BC8428-90DB-4F0B-AE16-8D770569AC53}"/>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7" name="Freeform 33">
                  <a:extLst>
                    <a:ext uri="{FF2B5EF4-FFF2-40B4-BE49-F238E27FC236}">
                      <a16:creationId xmlns:a16="http://schemas.microsoft.com/office/drawing/2014/main" id="{105E9355-0F2B-4DCF-925D-451142F160FF}"/>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8" name="Freeform 34">
                  <a:extLst>
                    <a:ext uri="{FF2B5EF4-FFF2-40B4-BE49-F238E27FC236}">
                      <a16:creationId xmlns:a16="http://schemas.microsoft.com/office/drawing/2014/main" id="{1F87D694-1246-4601-A133-03F5EB1F1FCD}"/>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162" name="グループ化 161">
              <a:extLst>
                <a:ext uri="{FF2B5EF4-FFF2-40B4-BE49-F238E27FC236}">
                  <a16:creationId xmlns:a16="http://schemas.microsoft.com/office/drawing/2014/main" id="{95BA7C50-6571-4435-B615-1DD1DD45D880}"/>
                </a:ext>
              </a:extLst>
            </p:cNvPr>
            <p:cNvGrpSpPr/>
            <p:nvPr/>
          </p:nvGrpSpPr>
          <p:grpSpPr>
            <a:xfrm>
              <a:off x="1956813" y="4544060"/>
              <a:ext cx="659863" cy="384390"/>
              <a:chOff x="-3782831" y="4198397"/>
              <a:chExt cx="1286286" cy="749300"/>
            </a:xfrm>
          </p:grpSpPr>
          <p:grpSp>
            <p:nvGrpSpPr>
              <p:cNvPr id="163" name="グループ化 162">
                <a:extLst>
                  <a:ext uri="{FF2B5EF4-FFF2-40B4-BE49-F238E27FC236}">
                    <a16:creationId xmlns:a16="http://schemas.microsoft.com/office/drawing/2014/main" id="{3AD43D0A-B6A2-410C-A344-D40412608C6A}"/>
                  </a:ext>
                </a:extLst>
              </p:cNvPr>
              <p:cNvGrpSpPr>
                <a:grpSpLocks noChangeAspect="1"/>
              </p:cNvGrpSpPr>
              <p:nvPr/>
            </p:nvGrpSpPr>
            <p:grpSpPr>
              <a:xfrm>
                <a:off x="-3068045" y="4198397"/>
                <a:ext cx="571500" cy="729854"/>
                <a:chOff x="3933825" y="341313"/>
                <a:chExt cx="762000" cy="973138"/>
              </a:xfrm>
              <a:solidFill>
                <a:sysClr val="window" lastClr="FFFFFF">
                  <a:lumMod val="50000"/>
                </a:sysClr>
              </a:solidFill>
            </p:grpSpPr>
            <p:sp>
              <p:nvSpPr>
                <p:cNvPr id="170" name="Freeform 23">
                  <a:extLst>
                    <a:ext uri="{FF2B5EF4-FFF2-40B4-BE49-F238E27FC236}">
                      <a16:creationId xmlns:a16="http://schemas.microsoft.com/office/drawing/2014/main" id="{A0E60953-7622-498D-8A5F-BFF36891698C}"/>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1" name="Oval 24">
                  <a:extLst>
                    <a:ext uri="{FF2B5EF4-FFF2-40B4-BE49-F238E27FC236}">
                      <a16:creationId xmlns:a16="http://schemas.microsoft.com/office/drawing/2014/main" id="{919304E6-C9F7-4385-982A-C9CB8AA47984}"/>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2" name="Oval 25">
                  <a:extLst>
                    <a:ext uri="{FF2B5EF4-FFF2-40B4-BE49-F238E27FC236}">
                      <a16:creationId xmlns:a16="http://schemas.microsoft.com/office/drawing/2014/main" id="{F3223D36-915F-45AF-954F-74C31E4D366C}"/>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3" name="Rectangle 26">
                  <a:extLst>
                    <a:ext uri="{FF2B5EF4-FFF2-40B4-BE49-F238E27FC236}">
                      <a16:creationId xmlns:a16="http://schemas.microsoft.com/office/drawing/2014/main" id="{68444367-6476-467B-81F5-8EDD144E379E}"/>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4" name="Freeform 27">
                  <a:extLst>
                    <a:ext uri="{FF2B5EF4-FFF2-40B4-BE49-F238E27FC236}">
                      <a16:creationId xmlns:a16="http://schemas.microsoft.com/office/drawing/2014/main" id="{D952624D-A269-4F9C-B934-4DF4ABD684B1}"/>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5" name="Rectangle 33">
                  <a:extLst>
                    <a:ext uri="{FF2B5EF4-FFF2-40B4-BE49-F238E27FC236}">
                      <a16:creationId xmlns:a16="http://schemas.microsoft.com/office/drawing/2014/main" id="{8FA76C7E-CE1A-4EBF-9C8C-89633DE84955}"/>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64" name="グループ化 163">
                <a:extLst>
                  <a:ext uri="{FF2B5EF4-FFF2-40B4-BE49-F238E27FC236}">
                    <a16:creationId xmlns:a16="http://schemas.microsoft.com/office/drawing/2014/main" id="{5E691112-8DF3-4ADE-839F-59B3CE5BB6E8}"/>
                  </a:ext>
                </a:extLst>
              </p:cNvPr>
              <p:cNvGrpSpPr>
                <a:grpSpLocks noChangeAspect="1"/>
              </p:cNvGrpSpPr>
              <p:nvPr/>
            </p:nvGrpSpPr>
            <p:grpSpPr>
              <a:xfrm>
                <a:off x="-3782831" y="4198397"/>
                <a:ext cx="530225" cy="749300"/>
                <a:chOff x="7627938" y="4062413"/>
                <a:chExt cx="530225" cy="749300"/>
              </a:xfrm>
              <a:solidFill>
                <a:sysClr val="window" lastClr="FFFFFF">
                  <a:lumMod val="50000"/>
                </a:sysClr>
              </a:solidFill>
            </p:grpSpPr>
            <p:sp>
              <p:nvSpPr>
                <p:cNvPr id="165" name="Freeform 25">
                  <a:extLst>
                    <a:ext uri="{FF2B5EF4-FFF2-40B4-BE49-F238E27FC236}">
                      <a16:creationId xmlns:a16="http://schemas.microsoft.com/office/drawing/2014/main" id="{2ACD0EA1-6A2B-4C1D-9A84-CDA41DAED681}"/>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6" name="Oval 145">
                  <a:extLst>
                    <a:ext uri="{FF2B5EF4-FFF2-40B4-BE49-F238E27FC236}">
                      <a16:creationId xmlns:a16="http://schemas.microsoft.com/office/drawing/2014/main" id="{A6D982F1-BA56-4153-80BC-D191B6929D60}"/>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7" name="Oval 146">
                  <a:extLst>
                    <a:ext uri="{FF2B5EF4-FFF2-40B4-BE49-F238E27FC236}">
                      <a16:creationId xmlns:a16="http://schemas.microsoft.com/office/drawing/2014/main" id="{2CF2475D-700C-4B13-A01E-3B8E7FFB28C2}"/>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8" name="Freeform 147">
                  <a:extLst>
                    <a:ext uri="{FF2B5EF4-FFF2-40B4-BE49-F238E27FC236}">
                      <a16:creationId xmlns:a16="http://schemas.microsoft.com/office/drawing/2014/main" id="{CB2D8ED7-C373-4067-913D-75E69ED55803}"/>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69" name="Freeform 192">
                  <a:extLst>
                    <a:ext uri="{FF2B5EF4-FFF2-40B4-BE49-F238E27FC236}">
                      <a16:creationId xmlns:a16="http://schemas.microsoft.com/office/drawing/2014/main" id="{A4AFA5A1-8F6B-4631-A1E2-44A6F599B296}"/>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grpSp>
          <p:nvGrpSpPr>
            <p:cNvPr id="176" name="グループ化 175">
              <a:extLst>
                <a:ext uri="{FF2B5EF4-FFF2-40B4-BE49-F238E27FC236}">
                  <a16:creationId xmlns:a16="http://schemas.microsoft.com/office/drawing/2014/main" id="{EFA79342-C6D9-44DF-9573-53F3A8F5AF2F}"/>
                </a:ext>
              </a:extLst>
            </p:cNvPr>
            <p:cNvGrpSpPr>
              <a:grpSpLocks noChangeAspect="1"/>
            </p:cNvGrpSpPr>
            <p:nvPr/>
          </p:nvGrpSpPr>
          <p:grpSpPr>
            <a:xfrm>
              <a:off x="4089800" y="4549225"/>
              <a:ext cx="245496" cy="302656"/>
              <a:chOff x="4763" y="971551"/>
              <a:chExt cx="531813" cy="655638"/>
            </a:xfrm>
            <a:solidFill>
              <a:sysClr val="window" lastClr="FFFFFF">
                <a:lumMod val="50000"/>
              </a:sysClr>
            </a:solidFill>
          </p:grpSpPr>
          <p:sp>
            <p:nvSpPr>
              <p:cNvPr id="177" name="Freeform 5">
                <a:extLst>
                  <a:ext uri="{FF2B5EF4-FFF2-40B4-BE49-F238E27FC236}">
                    <a16:creationId xmlns:a16="http://schemas.microsoft.com/office/drawing/2014/main" id="{7CADC77C-C470-4F9F-B6E7-000E82C4E4F8}"/>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78" name="Freeform 99">
                <a:extLst>
                  <a:ext uri="{FF2B5EF4-FFF2-40B4-BE49-F238E27FC236}">
                    <a16:creationId xmlns:a16="http://schemas.microsoft.com/office/drawing/2014/main" id="{053261F7-B3AE-4654-8645-1CDF20C50F10}"/>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79" name="Freeform 100">
                <a:extLst>
                  <a:ext uri="{FF2B5EF4-FFF2-40B4-BE49-F238E27FC236}">
                    <a16:creationId xmlns:a16="http://schemas.microsoft.com/office/drawing/2014/main" id="{6AF83A9B-58BC-479E-A572-A11804C2238B}"/>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0" name="Freeform 101">
                <a:extLst>
                  <a:ext uri="{FF2B5EF4-FFF2-40B4-BE49-F238E27FC236}">
                    <a16:creationId xmlns:a16="http://schemas.microsoft.com/office/drawing/2014/main" id="{EBB56D72-A995-4E33-A327-EB0038BC40ED}"/>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1" name="Freeform 102">
                <a:extLst>
                  <a:ext uri="{FF2B5EF4-FFF2-40B4-BE49-F238E27FC236}">
                    <a16:creationId xmlns:a16="http://schemas.microsoft.com/office/drawing/2014/main" id="{C5BAB915-B1F6-4B07-A169-B3AF16B4907E}"/>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2" name="Freeform 103">
                <a:extLst>
                  <a:ext uri="{FF2B5EF4-FFF2-40B4-BE49-F238E27FC236}">
                    <a16:creationId xmlns:a16="http://schemas.microsoft.com/office/drawing/2014/main" id="{031BEE4A-C31E-4F40-AF96-C008ADB6270F}"/>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3" name="Freeform 104">
                <a:extLst>
                  <a:ext uri="{FF2B5EF4-FFF2-40B4-BE49-F238E27FC236}">
                    <a16:creationId xmlns:a16="http://schemas.microsoft.com/office/drawing/2014/main" id="{F5B8DAE2-8349-470B-9747-06AB8E3E8537}"/>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4" name="Freeform 105">
                <a:extLst>
                  <a:ext uri="{FF2B5EF4-FFF2-40B4-BE49-F238E27FC236}">
                    <a16:creationId xmlns:a16="http://schemas.microsoft.com/office/drawing/2014/main" id="{836FF2F5-2C1E-4798-87E8-EA1396F5998E}"/>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85" name="グループ化 184">
              <a:extLst>
                <a:ext uri="{FF2B5EF4-FFF2-40B4-BE49-F238E27FC236}">
                  <a16:creationId xmlns:a16="http://schemas.microsoft.com/office/drawing/2014/main" id="{F64DAA3A-0BD7-4C04-91B1-E607E935EAAA}"/>
                </a:ext>
              </a:extLst>
            </p:cNvPr>
            <p:cNvGrpSpPr>
              <a:grpSpLocks noChangeAspect="1"/>
            </p:cNvGrpSpPr>
            <p:nvPr/>
          </p:nvGrpSpPr>
          <p:grpSpPr>
            <a:xfrm>
              <a:off x="4395440" y="4608697"/>
              <a:ext cx="245496" cy="318778"/>
              <a:chOff x="4763" y="2049844"/>
              <a:chExt cx="531813" cy="690563"/>
            </a:xfrm>
            <a:solidFill>
              <a:sysClr val="window" lastClr="FFFFFF">
                <a:lumMod val="50000"/>
              </a:sysClr>
            </a:solidFill>
          </p:grpSpPr>
          <p:sp>
            <p:nvSpPr>
              <p:cNvPr id="186" name="Freeform 28">
                <a:extLst>
                  <a:ext uri="{FF2B5EF4-FFF2-40B4-BE49-F238E27FC236}">
                    <a16:creationId xmlns:a16="http://schemas.microsoft.com/office/drawing/2014/main" id="{69B1681B-77F6-4B84-8715-E68212179C30}"/>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7" name="Freeform 29">
                <a:extLst>
                  <a:ext uri="{FF2B5EF4-FFF2-40B4-BE49-F238E27FC236}">
                    <a16:creationId xmlns:a16="http://schemas.microsoft.com/office/drawing/2014/main" id="{68EBFC1A-8364-43C6-B069-3E229651B949}"/>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8" name="Freeform 352">
                <a:extLst>
                  <a:ext uri="{FF2B5EF4-FFF2-40B4-BE49-F238E27FC236}">
                    <a16:creationId xmlns:a16="http://schemas.microsoft.com/office/drawing/2014/main" id="{C76E7AF8-6A89-4BF9-98E5-3408DA80A0D2}"/>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89" name="Freeform 353">
                <a:extLst>
                  <a:ext uri="{FF2B5EF4-FFF2-40B4-BE49-F238E27FC236}">
                    <a16:creationId xmlns:a16="http://schemas.microsoft.com/office/drawing/2014/main" id="{5C38F6E9-6A03-495A-98EB-15D3F6B7621F}"/>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0" name="Freeform 354">
                <a:extLst>
                  <a:ext uri="{FF2B5EF4-FFF2-40B4-BE49-F238E27FC236}">
                    <a16:creationId xmlns:a16="http://schemas.microsoft.com/office/drawing/2014/main" id="{7BAA9C0F-1238-4AA4-98BC-27329D6788CC}"/>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1" name="Freeform 355">
                <a:extLst>
                  <a:ext uri="{FF2B5EF4-FFF2-40B4-BE49-F238E27FC236}">
                    <a16:creationId xmlns:a16="http://schemas.microsoft.com/office/drawing/2014/main" id="{E9A94DB7-D8F0-4830-8918-F25ADD275A22}"/>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2" name="Freeform 356">
                <a:extLst>
                  <a:ext uri="{FF2B5EF4-FFF2-40B4-BE49-F238E27FC236}">
                    <a16:creationId xmlns:a16="http://schemas.microsoft.com/office/drawing/2014/main" id="{68BCD0D8-FC58-41DA-939A-2035F56BF74A}"/>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3" name="Freeform 357">
                <a:extLst>
                  <a:ext uri="{FF2B5EF4-FFF2-40B4-BE49-F238E27FC236}">
                    <a16:creationId xmlns:a16="http://schemas.microsoft.com/office/drawing/2014/main" id="{D0BB4226-629F-414E-808E-B35750BC9860}"/>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4" name="Freeform 358">
                <a:extLst>
                  <a:ext uri="{FF2B5EF4-FFF2-40B4-BE49-F238E27FC236}">
                    <a16:creationId xmlns:a16="http://schemas.microsoft.com/office/drawing/2014/main" id="{F05E68FE-4492-419C-A027-9BE97863F935}"/>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95" name="グループ化 194">
              <a:extLst>
                <a:ext uri="{FF2B5EF4-FFF2-40B4-BE49-F238E27FC236}">
                  <a16:creationId xmlns:a16="http://schemas.microsoft.com/office/drawing/2014/main" id="{16F8B43E-CC89-4A20-8B35-7D77F7A8CC2B}"/>
                </a:ext>
              </a:extLst>
            </p:cNvPr>
            <p:cNvGrpSpPr>
              <a:grpSpLocks noChangeAspect="1"/>
            </p:cNvGrpSpPr>
            <p:nvPr/>
          </p:nvGrpSpPr>
          <p:grpSpPr>
            <a:xfrm>
              <a:off x="3789713" y="4610513"/>
              <a:ext cx="245496" cy="315847"/>
              <a:chOff x="3175" y="1860551"/>
              <a:chExt cx="531813" cy="684213"/>
            </a:xfrm>
            <a:solidFill>
              <a:sysClr val="window" lastClr="FFFFFF">
                <a:lumMod val="50000"/>
              </a:sysClr>
            </a:solidFill>
          </p:grpSpPr>
          <p:sp>
            <p:nvSpPr>
              <p:cNvPr id="196" name="Freeform 5">
                <a:extLst>
                  <a:ext uri="{FF2B5EF4-FFF2-40B4-BE49-F238E27FC236}">
                    <a16:creationId xmlns:a16="http://schemas.microsoft.com/office/drawing/2014/main" id="{04D653C5-299C-44CA-951F-076B83E87B88}"/>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7" name="Oval 31">
                <a:extLst>
                  <a:ext uri="{FF2B5EF4-FFF2-40B4-BE49-F238E27FC236}">
                    <a16:creationId xmlns:a16="http://schemas.microsoft.com/office/drawing/2014/main" id="{0ACA01EA-EE65-493A-8125-F23FF5CE25AC}"/>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8" name="Oval 32">
                <a:extLst>
                  <a:ext uri="{FF2B5EF4-FFF2-40B4-BE49-F238E27FC236}">
                    <a16:creationId xmlns:a16="http://schemas.microsoft.com/office/drawing/2014/main" id="{BDF19935-04C3-45F8-8051-C2872E48F5B4}"/>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199" name="Freeform 33">
                <a:extLst>
                  <a:ext uri="{FF2B5EF4-FFF2-40B4-BE49-F238E27FC236}">
                    <a16:creationId xmlns:a16="http://schemas.microsoft.com/office/drawing/2014/main" id="{2ADB34B8-9166-4663-B37B-94A750D00F63}"/>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0" name="Freeform 34">
                <a:extLst>
                  <a:ext uri="{FF2B5EF4-FFF2-40B4-BE49-F238E27FC236}">
                    <a16:creationId xmlns:a16="http://schemas.microsoft.com/office/drawing/2014/main" id="{50A3449F-75F6-4F27-8972-559AAB9FA5CC}"/>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1" name="Freeform 35">
                <a:extLst>
                  <a:ext uri="{FF2B5EF4-FFF2-40B4-BE49-F238E27FC236}">
                    <a16:creationId xmlns:a16="http://schemas.microsoft.com/office/drawing/2014/main" id="{FFEBC590-9D97-46E9-9245-B516DFBB6611}"/>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202" name="Freeform 36">
                <a:extLst>
                  <a:ext uri="{FF2B5EF4-FFF2-40B4-BE49-F238E27FC236}">
                    <a16:creationId xmlns:a16="http://schemas.microsoft.com/office/drawing/2014/main" id="{B9EBCEC8-8F61-400D-9BF5-48AEA6FAAED0}"/>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03" name="グループ化 202">
              <a:extLst>
                <a:ext uri="{FF2B5EF4-FFF2-40B4-BE49-F238E27FC236}">
                  <a16:creationId xmlns:a16="http://schemas.microsoft.com/office/drawing/2014/main" id="{FC20F44B-F7A9-4590-AA6E-98C51E1EF9C6}"/>
                </a:ext>
              </a:extLst>
            </p:cNvPr>
            <p:cNvGrpSpPr/>
            <p:nvPr/>
          </p:nvGrpSpPr>
          <p:grpSpPr>
            <a:xfrm>
              <a:off x="2212892" y="3437177"/>
              <a:ext cx="636917" cy="400154"/>
              <a:chOff x="4835524" y="3138722"/>
              <a:chExt cx="1477260" cy="928113"/>
            </a:xfrm>
          </p:grpSpPr>
          <p:sp>
            <p:nvSpPr>
              <p:cNvPr id="204" name="Freeform 192">
                <a:extLst>
                  <a:ext uri="{FF2B5EF4-FFF2-40B4-BE49-F238E27FC236}">
                    <a16:creationId xmlns:a16="http://schemas.microsoft.com/office/drawing/2014/main" id="{BC4B675C-6A82-4964-9A9D-0D1A6ECBBF38}"/>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5" name="グループ化 204">
                <a:extLst>
                  <a:ext uri="{FF2B5EF4-FFF2-40B4-BE49-F238E27FC236}">
                    <a16:creationId xmlns:a16="http://schemas.microsoft.com/office/drawing/2014/main" id="{D4F6440A-5975-4B1B-AE58-DB193F2345A9}"/>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212" name="Freeform 5">
                  <a:extLst>
                    <a:ext uri="{FF2B5EF4-FFF2-40B4-BE49-F238E27FC236}">
                      <a16:creationId xmlns:a16="http://schemas.microsoft.com/office/drawing/2014/main" id="{124FCBBD-789E-46CC-ABAD-C10B2FA5CC26}"/>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3" name="Oval 154">
                  <a:extLst>
                    <a:ext uri="{FF2B5EF4-FFF2-40B4-BE49-F238E27FC236}">
                      <a16:creationId xmlns:a16="http://schemas.microsoft.com/office/drawing/2014/main" id="{614400E2-B245-4612-B2FC-A3F27FE6AD67}"/>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4" name="Oval 155">
                  <a:extLst>
                    <a:ext uri="{FF2B5EF4-FFF2-40B4-BE49-F238E27FC236}">
                      <a16:creationId xmlns:a16="http://schemas.microsoft.com/office/drawing/2014/main" id="{24C64D43-B916-46EA-A5A8-C42E039281E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5" name="Freeform 156">
                  <a:extLst>
                    <a:ext uri="{FF2B5EF4-FFF2-40B4-BE49-F238E27FC236}">
                      <a16:creationId xmlns:a16="http://schemas.microsoft.com/office/drawing/2014/main" id="{F003E8D5-022E-4C6A-A1D8-0B0D8985BC66}"/>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206" name="グループ化 205">
                <a:extLst>
                  <a:ext uri="{FF2B5EF4-FFF2-40B4-BE49-F238E27FC236}">
                    <a16:creationId xmlns:a16="http://schemas.microsoft.com/office/drawing/2014/main" id="{6FB010B6-63A5-49E2-A54E-4CBF24BFCF08}"/>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208" name="Freeform 5">
                  <a:extLst>
                    <a:ext uri="{FF2B5EF4-FFF2-40B4-BE49-F238E27FC236}">
                      <a16:creationId xmlns:a16="http://schemas.microsoft.com/office/drawing/2014/main" id="{3E81C65B-5218-4E72-AC0D-4040E8E361F3}"/>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09" name="Oval 120">
                  <a:extLst>
                    <a:ext uri="{FF2B5EF4-FFF2-40B4-BE49-F238E27FC236}">
                      <a16:creationId xmlns:a16="http://schemas.microsoft.com/office/drawing/2014/main" id="{27D9A292-281F-415A-BDA5-F8825BEB19F5}"/>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0" name="Oval 121">
                  <a:extLst>
                    <a:ext uri="{FF2B5EF4-FFF2-40B4-BE49-F238E27FC236}">
                      <a16:creationId xmlns:a16="http://schemas.microsoft.com/office/drawing/2014/main" id="{A0C500A3-9724-4704-9925-A5731D79E5CF}"/>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11" name="Freeform 122">
                  <a:extLst>
                    <a:ext uri="{FF2B5EF4-FFF2-40B4-BE49-F238E27FC236}">
                      <a16:creationId xmlns:a16="http://schemas.microsoft.com/office/drawing/2014/main" id="{87392C09-0DEA-4727-915F-272C969BF796}"/>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207" name="Freeform 192">
                <a:extLst>
                  <a:ext uri="{FF2B5EF4-FFF2-40B4-BE49-F238E27FC236}">
                    <a16:creationId xmlns:a16="http://schemas.microsoft.com/office/drawing/2014/main" id="{B9D669DA-5B6F-4E80-AB11-B222433CEF53}"/>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16" name="正方形/長方形 215">
              <a:extLst>
                <a:ext uri="{FF2B5EF4-FFF2-40B4-BE49-F238E27FC236}">
                  <a16:creationId xmlns:a16="http://schemas.microsoft.com/office/drawing/2014/main" id="{967D3370-4669-4EA0-9DD5-D3064B6FB87D}"/>
                </a:ext>
              </a:extLst>
            </p:cNvPr>
            <p:cNvSpPr/>
            <p:nvPr/>
          </p:nvSpPr>
          <p:spPr>
            <a:xfrm>
              <a:off x="1974064" y="4928947"/>
              <a:ext cx="74215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記録職員</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17" name="正方形/長方形 216">
              <a:extLst>
                <a:ext uri="{FF2B5EF4-FFF2-40B4-BE49-F238E27FC236}">
                  <a16:creationId xmlns:a16="http://schemas.microsoft.com/office/drawing/2014/main" id="{0E48EDB8-8741-49B3-A70E-FBD6F6FC92D8}"/>
                </a:ext>
              </a:extLst>
            </p:cNvPr>
            <p:cNvSpPr/>
            <p:nvPr/>
          </p:nvSpPr>
          <p:spPr>
            <a:xfrm>
              <a:off x="739028" y="2711648"/>
              <a:ext cx="1434667" cy="594223"/>
            </a:xfrm>
            <a:prstGeom prst="rect">
              <a:avLst/>
            </a:prstGeom>
            <a:noFill/>
          </p:spPr>
          <p:txBody>
            <a:bodyPr wrap="non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B13482"/>
                  </a:solidFill>
                  <a:latin typeface="メイリオ" panose="020B0604030504040204" pitchFamily="50" charset="-128"/>
                  <a:ea typeface="メイリオ" panose="020B0604030504040204" pitchFamily="50" charset="-128"/>
                </a:rPr>
                <a:t>操作職員情報</a:t>
              </a:r>
              <a:endParaRPr kumimoji="1" lang="en-US" altLang="ja-JP" sz="800">
                <a:ln w="0"/>
                <a:solidFill>
                  <a:srgbClr val="B13482"/>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A3B21B"/>
                  </a:solidFill>
                  <a:latin typeface="メイリオ" panose="020B0604030504040204" pitchFamily="50" charset="-128"/>
                  <a:ea typeface="メイリオ" panose="020B0604030504040204" pitchFamily="50" charset="-128"/>
                </a:rPr>
                <a:t>記録職員情報</a:t>
              </a:r>
              <a:endParaRPr kumimoji="1" lang="en-US" altLang="ja-JP" sz="800">
                <a:ln w="0"/>
                <a:solidFill>
                  <a:srgbClr val="A3B21B"/>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kumimoji="1"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18" name="正方形/長方形 217">
              <a:extLst>
                <a:ext uri="{FF2B5EF4-FFF2-40B4-BE49-F238E27FC236}">
                  <a16:creationId xmlns:a16="http://schemas.microsoft.com/office/drawing/2014/main" id="{84528A76-62D9-4C28-A746-7AAC67CAB86A}"/>
                </a:ext>
              </a:extLst>
            </p:cNvPr>
            <p:cNvSpPr/>
            <p:nvPr/>
          </p:nvSpPr>
          <p:spPr>
            <a:xfrm>
              <a:off x="2117247" y="2752626"/>
              <a:ext cx="1793628" cy="348002"/>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19" name="正方形/長方形 218">
              <a:extLst>
                <a:ext uri="{FF2B5EF4-FFF2-40B4-BE49-F238E27FC236}">
                  <a16:creationId xmlns:a16="http://schemas.microsoft.com/office/drawing/2014/main" id="{4E73415A-F8E5-4581-B092-366AE3C146E8}"/>
                </a:ext>
              </a:extLst>
            </p:cNvPr>
            <p:cNvSpPr/>
            <p:nvPr/>
          </p:nvSpPr>
          <p:spPr>
            <a:xfrm>
              <a:off x="3677975" y="4947385"/>
              <a:ext cx="1264055"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介護サービス利用者</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20" name="正方形/長方形 219">
              <a:extLst>
                <a:ext uri="{FF2B5EF4-FFF2-40B4-BE49-F238E27FC236}">
                  <a16:creationId xmlns:a16="http://schemas.microsoft.com/office/drawing/2014/main" id="{B533E80B-CFB4-4F31-991F-041CDBC55C5F}"/>
                </a:ext>
              </a:extLst>
            </p:cNvPr>
            <p:cNvSpPr/>
            <p:nvPr/>
          </p:nvSpPr>
          <p:spPr>
            <a:xfrm>
              <a:off x="2636340" y="4196108"/>
              <a:ext cx="1793628"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21" name="正方形/長方形 220">
              <a:extLst>
                <a:ext uri="{FF2B5EF4-FFF2-40B4-BE49-F238E27FC236}">
                  <a16:creationId xmlns:a16="http://schemas.microsoft.com/office/drawing/2014/main" id="{02DE604C-B430-43A0-8AD5-EA9C9B3AD87F}"/>
                </a:ext>
              </a:extLst>
            </p:cNvPr>
            <p:cNvSpPr/>
            <p:nvPr/>
          </p:nvSpPr>
          <p:spPr>
            <a:xfrm>
              <a:off x="2779202" y="4795434"/>
              <a:ext cx="866500"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222" name="グループ化 221">
              <a:extLst>
                <a:ext uri="{FF2B5EF4-FFF2-40B4-BE49-F238E27FC236}">
                  <a16:creationId xmlns:a16="http://schemas.microsoft.com/office/drawing/2014/main" id="{6B5C82F3-C0DB-450D-B830-7DF5B9C26EA3}"/>
                </a:ext>
              </a:extLst>
            </p:cNvPr>
            <p:cNvGrpSpPr/>
            <p:nvPr/>
          </p:nvGrpSpPr>
          <p:grpSpPr>
            <a:xfrm>
              <a:off x="2518816" y="4187990"/>
              <a:ext cx="171827" cy="219515"/>
              <a:chOff x="-10574338" y="-1108076"/>
              <a:chExt cx="749300" cy="957263"/>
            </a:xfrm>
            <a:solidFill>
              <a:sysClr val="window" lastClr="FFFFFF">
                <a:lumMod val="50000"/>
              </a:sysClr>
            </a:solidFill>
          </p:grpSpPr>
          <p:sp>
            <p:nvSpPr>
              <p:cNvPr id="223" name="Freeform 37">
                <a:extLst>
                  <a:ext uri="{FF2B5EF4-FFF2-40B4-BE49-F238E27FC236}">
                    <a16:creationId xmlns:a16="http://schemas.microsoft.com/office/drawing/2014/main" id="{33021C7D-FA77-49F7-ACDA-12738224414B}"/>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4" name="Rectangle 38">
                <a:extLst>
                  <a:ext uri="{FF2B5EF4-FFF2-40B4-BE49-F238E27FC236}">
                    <a16:creationId xmlns:a16="http://schemas.microsoft.com/office/drawing/2014/main" id="{6C93500E-F536-4737-9771-A0A87F44049F}"/>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5" name="Rectangle 39">
                <a:extLst>
                  <a:ext uri="{FF2B5EF4-FFF2-40B4-BE49-F238E27FC236}">
                    <a16:creationId xmlns:a16="http://schemas.microsoft.com/office/drawing/2014/main" id="{59E47130-BD99-4F57-9D76-9136CF4C31DA}"/>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6" name="Rectangle 40">
                <a:extLst>
                  <a:ext uri="{FF2B5EF4-FFF2-40B4-BE49-F238E27FC236}">
                    <a16:creationId xmlns:a16="http://schemas.microsoft.com/office/drawing/2014/main" id="{4A778CEF-FE5E-4D5C-883F-880BAED922AC}"/>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7" name="Rectangle 41">
                <a:extLst>
                  <a:ext uri="{FF2B5EF4-FFF2-40B4-BE49-F238E27FC236}">
                    <a16:creationId xmlns:a16="http://schemas.microsoft.com/office/drawing/2014/main" id="{6980F3D6-ECF2-4762-ABA7-6D595B64EACE}"/>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228" name="Rectangle 42">
                <a:extLst>
                  <a:ext uri="{FF2B5EF4-FFF2-40B4-BE49-F238E27FC236}">
                    <a16:creationId xmlns:a16="http://schemas.microsoft.com/office/drawing/2014/main" id="{A0E4B4B3-5173-4F92-97BE-081DD023D737}"/>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grpSp>
        <p:grpSp>
          <p:nvGrpSpPr>
            <p:cNvPr id="229" name="グループ化 228">
              <a:extLst>
                <a:ext uri="{FF2B5EF4-FFF2-40B4-BE49-F238E27FC236}">
                  <a16:creationId xmlns:a16="http://schemas.microsoft.com/office/drawing/2014/main" id="{10DE500F-0986-4847-84A4-39B883F1AEA3}"/>
                </a:ext>
              </a:extLst>
            </p:cNvPr>
            <p:cNvGrpSpPr/>
            <p:nvPr/>
          </p:nvGrpSpPr>
          <p:grpSpPr>
            <a:xfrm>
              <a:off x="567998" y="2066429"/>
              <a:ext cx="2187624" cy="575354"/>
              <a:chOff x="2790216" y="4662435"/>
              <a:chExt cx="2187624" cy="575354"/>
            </a:xfrm>
          </p:grpSpPr>
          <p:sp>
            <p:nvSpPr>
              <p:cNvPr id="230" name="正方形/長方形 229">
                <a:extLst>
                  <a:ext uri="{FF2B5EF4-FFF2-40B4-BE49-F238E27FC236}">
                    <a16:creationId xmlns:a16="http://schemas.microsoft.com/office/drawing/2014/main" id="{58652D01-9114-4602-823D-6DF155C85A95}"/>
                  </a:ext>
                </a:extLst>
              </p:cNvPr>
              <p:cNvSpPr/>
              <p:nvPr/>
            </p:nvSpPr>
            <p:spPr>
              <a:xfrm>
                <a:off x="2851625" y="4663545"/>
                <a:ext cx="2042244" cy="574244"/>
              </a:xfrm>
              <a:prstGeom prst="rect">
                <a:avLst/>
              </a:prstGeom>
              <a:solidFill>
                <a:srgbClr val="80E5BA"/>
              </a:soli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1" name="角丸四角形 226">
                <a:extLst>
                  <a:ext uri="{FF2B5EF4-FFF2-40B4-BE49-F238E27FC236}">
                    <a16:creationId xmlns:a16="http://schemas.microsoft.com/office/drawing/2014/main" id="{CC7A6B68-AB4F-40B0-A041-EEDAF9A8E421}"/>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marL="0" marR="0" lvl="0" indent="0" algn="ctr" defTabSz="1042744"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rPr>
                  <a:t>CHASE</a:t>
                </a:r>
                <a:endParaRPr kumimoji="1" lang="ja-JP" altLang="en-US"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endParaRPr>
              </a:p>
            </p:txBody>
          </p:sp>
          <p:pic>
            <p:nvPicPr>
              <p:cNvPr id="232" name="図 231">
                <a:extLst>
                  <a:ext uri="{FF2B5EF4-FFF2-40B4-BE49-F238E27FC236}">
                    <a16:creationId xmlns:a16="http://schemas.microsoft.com/office/drawing/2014/main" id="{6330822D-F507-4EAB-8E47-89520B882D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233" name="直線矢印コネクタ 232">
              <a:extLst>
                <a:ext uri="{FF2B5EF4-FFF2-40B4-BE49-F238E27FC236}">
                  <a16:creationId xmlns:a16="http://schemas.microsoft.com/office/drawing/2014/main" id="{C76F5671-9E4C-4FDE-A057-5C1E7300AF4F}"/>
                </a:ext>
              </a:extLst>
            </p:cNvPr>
            <p:cNvCxnSpPr/>
            <p:nvPr/>
          </p:nvCxnSpPr>
          <p:spPr>
            <a:xfrm flipH="1" flipV="1">
              <a:off x="732265" y="2641876"/>
              <a:ext cx="0" cy="940171"/>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34" name="直線矢印コネクタ 233">
              <a:extLst>
                <a:ext uri="{FF2B5EF4-FFF2-40B4-BE49-F238E27FC236}">
                  <a16:creationId xmlns:a16="http://schemas.microsoft.com/office/drawing/2014/main" id="{8588D747-ADD1-4689-8CE9-1601114FB172}"/>
                </a:ext>
              </a:extLst>
            </p:cNvPr>
            <p:cNvCxnSpPr/>
            <p:nvPr/>
          </p:nvCxnSpPr>
          <p:spPr>
            <a:xfrm>
              <a:off x="2159410" y="2649491"/>
              <a:ext cx="0" cy="939600"/>
            </a:xfrm>
            <a:prstGeom prst="straightConnector1">
              <a:avLst/>
            </a:prstGeom>
            <a:noFill/>
            <a:ln w="6350" cap="flat" cmpd="sng" algn="ctr">
              <a:solidFill>
                <a:sysClr val="window" lastClr="FFFFFF">
                  <a:lumMod val="50000"/>
                </a:sysClr>
              </a:solidFill>
              <a:prstDash val="solid"/>
              <a:miter lim="800000"/>
              <a:headEnd type="triangle" w="med" len="med"/>
              <a:tailEnd type="none" w="med" len="med"/>
            </a:ln>
            <a:effectLst/>
          </p:spPr>
        </p:cxnSp>
        <p:cxnSp>
          <p:nvCxnSpPr>
            <p:cNvPr id="235" name="直線矢印コネクタ 234">
              <a:extLst>
                <a:ext uri="{FF2B5EF4-FFF2-40B4-BE49-F238E27FC236}">
                  <a16:creationId xmlns:a16="http://schemas.microsoft.com/office/drawing/2014/main" id="{FAB1E0D8-9F8E-4A2A-A8BD-C67DEF928FF0}"/>
                </a:ext>
              </a:extLst>
            </p:cNvPr>
            <p:cNvCxnSpPr/>
            <p:nvPr/>
          </p:nvCxnSpPr>
          <p:spPr>
            <a:xfrm flipV="1">
              <a:off x="2453595" y="4092934"/>
              <a:ext cx="0" cy="346899"/>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36" name="直線矢印コネクタ 235">
              <a:extLst>
                <a:ext uri="{FF2B5EF4-FFF2-40B4-BE49-F238E27FC236}">
                  <a16:creationId xmlns:a16="http://schemas.microsoft.com/office/drawing/2014/main" id="{F7CACF25-9776-4A11-A0CB-14046B4DFE44}"/>
                </a:ext>
              </a:extLst>
            </p:cNvPr>
            <p:cNvCxnSpPr/>
            <p:nvPr/>
          </p:nvCxnSpPr>
          <p:spPr>
            <a:xfrm>
              <a:off x="2817702" y="4738437"/>
              <a:ext cx="828000" cy="0"/>
            </a:xfrm>
            <a:prstGeom prst="straightConnector1">
              <a:avLst/>
            </a:prstGeom>
            <a:noFill/>
            <a:ln w="6350" cap="flat" cmpd="sng" algn="ctr">
              <a:solidFill>
                <a:sysClr val="window" lastClr="FFFFFF">
                  <a:lumMod val="50000"/>
                </a:sysClr>
              </a:solidFill>
              <a:prstDash val="solid"/>
              <a:miter lim="800000"/>
              <a:tailEnd type="triangle"/>
            </a:ln>
            <a:effectLst/>
          </p:spPr>
        </p:cxnSp>
      </p:grpSp>
      <p:sp>
        <p:nvSpPr>
          <p:cNvPr id="273" name="吹き出し: 角を丸めた四角形 272">
            <a:extLst>
              <a:ext uri="{FF2B5EF4-FFF2-40B4-BE49-F238E27FC236}">
                <a16:creationId xmlns:a16="http://schemas.microsoft.com/office/drawing/2014/main" id="{C7A83FF8-9307-4DAB-9117-995FE75FE3D5}"/>
              </a:ext>
            </a:extLst>
          </p:cNvPr>
          <p:cNvSpPr/>
          <p:nvPr/>
        </p:nvSpPr>
        <p:spPr>
          <a:xfrm>
            <a:off x="6166216" y="2261549"/>
            <a:ext cx="3244481" cy="1357774"/>
          </a:xfrm>
          <a:prstGeom prst="wedgeRoundRectCallout">
            <a:avLst>
              <a:gd name="adj1" fmla="val -58306"/>
              <a:gd name="adj2" fmla="val 75264"/>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・介護サービス利用者の計画書等の様式情報を登録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a:t>
            </a:r>
            <a:r>
              <a:rPr kumimoji="1" lang="en-US" altLang="ja-JP" sz="1200" dirty="0">
                <a:ln w="0"/>
                <a:solidFill>
                  <a:schemeClr val="tx1"/>
                </a:solidFill>
                <a:latin typeface="Meiryo UI" panose="020B0604030504040204" pitchFamily="50" charset="-128"/>
                <a:ea typeface="Meiryo UI" panose="020B0604030504040204" pitchFamily="50" charset="-128"/>
              </a:rPr>
              <a:t>1</a:t>
            </a:r>
            <a:r>
              <a:rPr kumimoji="1" lang="ja-JP" altLang="en-US" sz="1200" dirty="0">
                <a:ln w="0"/>
                <a:solidFill>
                  <a:schemeClr val="tx1"/>
                </a:solidFill>
                <a:latin typeface="Meiryo UI" panose="020B0604030504040204" pitchFamily="50" charset="-128"/>
                <a:ea typeface="Meiryo UI" panose="020B0604030504040204" pitchFamily="50" charset="-128"/>
              </a:rPr>
              <a:t>つの事業所で複数作成することが可能です。</a:t>
            </a:r>
            <a:endParaRPr kumimoji="1"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は管理ユーザーが作成します。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4" name="吹き出し: 角を丸めた四角形 273">
            <a:extLst>
              <a:ext uri="{FF2B5EF4-FFF2-40B4-BE49-F238E27FC236}">
                <a16:creationId xmlns:a16="http://schemas.microsoft.com/office/drawing/2014/main" id="{FC02534E-EA24-426C-9ABE-33CD92FDBF5B}"/>
              </a:ext>
            </a:extLst>
          </p:cNvPr>
          <p:cNvSpPr/>
          <p:nvPr/>
        </p:nvSpPr>
        <p:spPr>
          <a:xfrm>
            <a:off x="673735" y="4523565"/>
            <a:ext cx="3191725" cy="1394635"/>
          </a:xfrm>
          <a:prstGeom prst="wedgeRoundRectCallout">
            <a:avLst>
              <a:gd name="adj1" fmla="val 32662"/>
              <a:gd name="adj2" fmla="val -81467"/>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・操作職員や介護サービス利用者の情報を</a:t>
            </a:r>
            <a:endParaRPr lang="en-US" altLang="ja-JP" sz="1200" dirty="0">
              <a:ln w="0"/>
              <a:solidFill>
                <a:srgbClr val="FF0000"/>
              </a:solidFill>
              <a:latin typeface="Meiryo UI" panose="020B0604030504040204" pitchFamily="50" charset="-128"/>
              <a:ea typeface="Meiryo UI" panose="020B0604030504040204" pitchFamily="50" charset="-128"/>
            </a:endParaRPr>
          </a:p>
          <a:p>
            <a:r>
              <a:rPr lang="ja-JP" altLang="en-US" sz="1200" dirty="0">
                <a:ln w="0"/>
                <a:solidFill>
                  <a:srgbClr val="FF0000"/>
                </a:solidFill>
                <a:latin typeface="Meiryo UI" panose="020B0604030504040204" pitchFamily="50" charset="-128"/>
                <a:ea typeface="Meiryo UI" panose="020B0604030504040204" pitchFamily="50" charset="-128"/>
              </a:rPr>
              <a:t>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p>
          <a:p>
            <a:r>
              <a:rPr lang="ja-JP" altLang="en-US" sz="1200" dirty="0">
                <a:ln w="0"/>
                <a:solidFill>
                  <a:srgbClr val="FF0000"/>
                </a:solidFill>
                <a:latin typeface="Meiryo UI" panose="020B0604030504040204" pitchFamily="50" charset="-128"/>
                <a:ea typeface="Meiryo UI" panose="020B0604030504040204" pitchFamily="50" charset="-128"/>
              </a:rPr>
              <a:t>・管理ユーザーは</a:t>
            </a:r>
            <a:r>
              <a:rPr lang="en-US" altLang="ja-JP" sz="1200" dirty="0">
                <a:ln w="0"/>
                <a:solidFill>
                  <a:srgbClr val="FF0000"/>
                </a:solidFill>
                <a:latin typeface="Meiryo UI" panose="020B0604030504040204" pitchFamily="50" charset="-128"/>
                <a:ea typeface="Meiryo UI" panose="020B0604030504040204" pitchFamily="50" charset="-128"/>
              </a:rPr>
              <a:t>1</a:t>
            </a:r>
            <a:r>
              <a:rPr lang="ja-JP" altLang="en-US" sz="1200" dirty="0">
                <a:ln w="0"/>
                <a:solidFill>
                  <a:srgbClr val="FF0000"/>
                </a:solidFill>
                <a:latin typeface="Meiryo UI" panose="020B0604030504040204" pitchFamily="50" charset="-128"/>
                <a:ea typeface="Meiryo UI" panose="020B0604030504040204" pitchFamily="50" charset="-128"/>
              </a:rPr>
              <a:t>つの事業所につき</a:t>
            </a:r>
            <a:r>
              <a:rPr lang="en-US" altLang="ja-JP" sz="1200" dirty="0">
                <a:ln w="0"/>
                <a:solidFill>
                  <a:srgbClr val="FF0000"/>
                </a:solidFill>
                <a:latin typeface="Meiryo UI" panose="020B0604030504040204" pitchFamily="50" charset="-128"/>
                <a:ea typeface="Meiryo UI" panose="020B0604030504040204" pitchFamily="50" charset="-128"/>
              </a:rPr>
              <a:t>1</a:t>
            </a:r>
            <a:r>
              <a:rPr lang="ja-JP" altLang="en-US" sz="1200" dirty="0">
                <a:ln w="0"/>
                <a:solidFill>
                  <a:srgbClr val="FF0000"/>
                </a:solidFill>
                <a:latin typeface="Meiryo UI" panose="020B0604030504040204" pitchFamily="50" charset="-128"/>
                <a:ea typeface="Meiryo UI" panose="020B0604030504040204" pitchFamily="50" charset="-128"/>
              </a:rPr>
              <a:t>つ</a:t>
            </a:r>
            <a:r>
              <a:rPr lang="ja-JP" altLang="en-US" sz="1200" dirty="0">
                <a:ln w="0"/>
                <a:solidFill>
                  <a:schemeClr val="tx1"/>
                </a:solidFill>
                <a:latin typeface="Meiryo UI" panose="020B0604030504040204" pitchFamily="50" charset="-128"/>
                <a:ea typeface="Meiryo UI" panose="020B0604030504040204" pitchFamily="50" charset="-128"/>
              </a:rPr>
              <a:t>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・厚生労働省からのハガキに記載されている</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が、管理ユーザーの</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です。</a:t>
            </a:r>
          </a:p>
        </p:txBody>
      </p:sp>
    </p:spTree>
    <p:extLst>
      <p:ext uri="{BB962C8B-B14F-4D97-AF65-F5344CB8AC3E}">
        <p14:creationId xmlns:p14="http://schemas.microsoft.com/office/powerpoint/2010/main" val="162555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136">
            <a:extLst>
              <a:ext uri="{FF2B5EF4-FFF2-40B4-BE49-F238E27FC236}">
                <a16:creationId xmlns:a16="http://schemas.microsoft.com/office/drawing/2014/main" id="{AA95D72C-A336-42DB-BBEB-8D88AD6FA1D6}"/>
              </a:ext>
            </a:extLst>
          </p:cNvPr>
          <p:cNvSpPr txBox="1">
            <a:spLocks noChangeArrowheads="1"/>
          </p:cNvSpPr>
          <p:nvPr/>
        </p:nvSpPr>
        <p:spPr bwMode="auto">
          <a:xfrm>
            <a:off x="86266" y="6375215"/>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初めに「</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a:t>
            </a:r>
            <a:r>
              <a:rPr lang="ja-JP" altLang="en-US" sz="1400" kern="0" spc="-10" dirty="0">
                <a:solidFill>
                  <a:prstClr val="black"/>
                </a:solidFill>
                <a:latin typeface="Meiryo UI" panose="020B0604030504040204" pitchFamily="50" charset="-128"/>
                <a:ea typeface="Meiryo UI" panose="020B0604030504040204" pitchFamily="50" charset="-128"/>
              </a:rPr>
              <a:t>」の操作手順を説明します。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新規利用の流れ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「管理ユーザー」と「操作職員」の新規利用に伴う操作の流れは以下の通りです。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0" lvl="0" indent="0" fontAlgn="b">
              <a:spcBef>
                <a:spcPct val="0"/>
              </a:spcBef>
              <a:spcAft>
                <a:spcPct val="0"/>
              </a:spcAft>
              <a:defRPr/>
            </a:pPr>
            <a:r>
              <a:rPr lang="ja-JP" altLang="en-US" sz="1400" kern="0" spc="-10" dirty="0">
                <a:solidFill>
                  <a:prstClr val="black"/>
                </a:solidFill>
                <a:latin typeface="Meiryo UI" panose="020B0604030504040204" pitchFamily="50" charset="-128"/>
                <a:ea typeface="Meiryo UI" panose="020B0604030504040204" pitchFamily="50" charset="-128"/>
              </a:rPr>
              <a:t>　　　</a:t>
            </a:r>
            <a:r>
              <a:rPr lang="en-US" altLang="ja-JP" sz="1400" kern="0" spc="-10" dirty="0">
                <a:solidFill>
                  <a:prstClr val="black"/>
                </a:solidFill>
                <a:latin typeface="Meiryo UI" panose="020B0604030504040204" pitchFamily="50" charset="-128"/>
                <a:ea typeface="Meiryo UI" panose="020B0604030504040204" pitchFamily="50" charset="-128"/>
              </a:rPr>
              <a:t>※</a:t>
            </a:r>
            <a:r>
              <a:rPr lang="ja-JP" altLang="en-US" sz="1400" u="sng" kern="0" spc="-10" dirty="0">
                <a:solidFill>
                  <a:prstClr val="black"/>
                </a:solidFill>
                <a:latin typeface="Meiryo UI" panose="020B0604030504040204" pitchFamily="50" charset="-128"/>
                <a:ea typeface="Meiryo UI" panose="020B0604030504040204" pitchFamily="50" charset="-128"/>
              </a:rPr>
              <a:t>「③端末登録」を行っていないパソコンで、ユーザーが</a:t>
            </a:r>
            <a:r>
              <a:rPr lang="en-US" altLang="ja-JP" sz="1400" u="sng" kern="0" spc="-10" dirty="0">
                <a:solidFill>
                  <a:prstClr val="black"/>
                </a:solidFill>
                <a:latin typeface="Meiryo UI" panose="020B0604030504040204" pitchFamily="50" charset="-128"/>
                <a:ea typeface="Meiryo UI" panose="020B0604030504040204" pitchFamily="50" charset="-128"/>
              </a:rPr>
              <a:t>CHASE</a:t>
            </a:r>
            <a:r>
              <a:rPr lang="ja-JP" altLang="en-US" sz="1400" u="sng" kern="0" spc="-10" dirty="0">
                <a:solidFill>
                  <a:prstClr val="black"/>
                </a:solidFill>
                <a:latin typeface="Meiryo UI" panose="020B0604030504040204" pitchFamily="50" charset="-128"/>
                <a:ea typeface="Meiryo UI" panose="020B0604030504040204" pitchFamily="50" charset="-128"/>
              </a:rPr>
              <a:t>（</a:t>
            </a:r>
            <a:r>
              <a:rPr lang="en-US" altLang="ja-JP" sz="1400" u="sng" kern="0" spc="-10" dirty="0">
                <a:solidFill>
                  <a:prstClr val="black"/>
                </a:solidFill>
                <a:latin typeface="Meiryo UI" panose="020B0604030504040204" pitchFamily="50" charset="-128"/>
                <a:ea typeface="Meiryo UI" panose="020B0604030504040204" pitchFamily="50" charset="-128"/>
              </a:rPr>
              <a:t>LIFE</a:t>
            </a:r>
            <a:r>
              <a:rPr lang="ja-JP" altLang="en-US" sz="1400" u="sng" kern="0" spc="-10" dirty="0">
                <a:solidFill>
                  <a:prstClr val="black"/>
                </a:solidFill>
                <a:latin typeface="Meiryo UI" panose="020B0604030504040204" pitchFamily="50" charset="-128"/>
                <a:ea typeface="Meiryo UI" panose="020B0604030504040204" pitchFamily="50" charset="-128"/>
              </a:rPr>
              <a:t>）を利用する場合、新たに端末登録作業が必要</a:t>
            </a:r>
            <a:r>
              <a:rPr lang="ja-JP" altLang="en-US" sz="1400" kern="0" spc="-10" dirty="0">
                <a:solidFill>
                  <a:prstClr val="black"/>
                </a:solidFill>
                <a:latin typeface="Meiryo UI" panose="020B0604030504040204" pitchFamily="50" charset="-128"/>
                <a:ea typeface="Meiryo UI" panose="020B0604030504040204" pitchFamily="50" charset="-128"/>
              </a:rPr>
              <a:t>です。</a:t>
            </a:r>
            <a:r>
              <a:rPr lang="en-US" altLang="ja-JP" sz="1400" kern="0" spc="-10" dirty="0">
                <a:solidFill>
                  <a:prstClr val="black"/>
                </a:solidFill>
                <a:latin typeface="Meiryo UI" panose="020B0604030504040204" pitchFamily="50" charset="-128"/>
                <a:ea typeface="Meiryo UI" panose="020B0604030504040204" pitchFamily="50" charset="-128"/>
              </a:rPr>
              <a:t/>
            </a:r>
            <a:br>
              <a:rPr lang="en-US" altLang="ja-JP" sz="1400" kern="0" spc="-10" dirty="0">
                <a:solidFill>
                  <a:prstClr val="black"/>
                </a:solidFill>
                <a:latin typeface="Meiryo UI" panose="020B0604030504040204" pitchFamily="50" charset="-128"/>
                <a:ea typeface="Meiryo UI" panose="020B0604030504040204" pitchFamily="50" charset="-128"/>
              </a:rPr>
            </a:br>
            <a:r>
              <a:rPr lang="ja-JP" altLang="en-US" sz="1400" kern="0" spc="-10" dirty="0">
                <a:solidFill>
                  <a:prstClr val="black"/>
                </a:solidFill>
                <a:latin typeface="Meiryo UI" panose="020B0604030504040204" pitchFamily="50" charset="-128"/>
                <a:ea typeface="Meiryo UI" panose="020B0604030504040204" pitchFamily="50" charset="-128"/>
              </a:rPr>
              <a:t>　　　　 詳細は</a:t>
            </a:r>
            <a:r>
              <a:rPr lang="en-US" altLang="ja-JP" sz="1400" kern="0" spc="-10" dirty="0">
                <a:solidFill>
                  <a:prstClr val="black"/>
                </a:solidFill>
                <a:latin typeface="Meiryo UI" panose="020B0604030504040204" pitchFamily="50" charset="-128"/>
                <a:ea typeface="Meiryo UI" panose="020B0604030504040204" pitchFamily="50" charset="-128"/>
              </a:rPr>
              <a:t>P24</a:t>
            </a:r>
            <a:r>
              <a:rPr lang="ja-JP" altLang="en-US" sz="1400" kern="0" spc="-10" dirty="0">
                <a:solidFill>
                  <a:prstClr val="black"/>
                </a:solidFill>
                <a:latin typeface="Meiryo UI" panose="020B0604030504040204" pitchFamily="50" charset="-128"/>
                <a:ea typeface="Meiryo UI" panose="020B0604030504040204" pitchFamily="50" charset="-128"/>
              </a:rPr>
              <a:t>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これらの操作は、</a:t>
            </a:r>
            <a:r>
              <a:rPr lang="ja-JP" altLang="en-US" sz="1400" b="1" u="sng" kern="0" spc="-10" dirty="0">
                <a:solidFill>
                  <a:srgbClr val="FF0000"/>
                </a:solidFill>
                <a:latin typeface="Meiryo UI" panose="020B0604030504040204" pitchFamily="50" charset="-128"/>
                <a:ea typeface="Meiryo UI" panose="020B0604030504040204" pitchFamily="50" charset="-128"/>
              </a:rPr>
              <a:t>初回ログイン時に必要</a:t>
            </a:r>
            <a:r>
              <a:rPr lang="ja-JP" altLang="en-US" sz="1400" b="1" u="sng" kern="0" spc="-10" dirty="0">
                <a:solidFill>
                  <a:prstClr val="black"/>
                </a:solidFill>
                <a:latin typeface="Meiryo UI" panose="020B0604030504040204" pitchFamily="50" charset="-128"/>
                <a:ea typeface="Meiryo UI" panose="020B0604030504040204" pitchFamily="50" charset="-128"/>
              </a:rPr>
              <a:t>な操作です。</a:t>
            </a:r>
            <a:r>
              <a:rPr lang="en-US" altLang="ja-JP" sz="1400" b="1" u="sng" kern="0" spc="-10" dirty="0">
                <a:solidFill>
                  <a:srgbClr val="FF0000"/>
                </a:solidFill>
                <a:latin typeface="Meiryo UI" panose="020B0604030504040204" pitchFamily="50" charset="-128"/>
                <a:ea typeface="Meiryo UI" panose="020B0604030504040204" pitchFamily="50" charset="-128"/>
              </a:rPr>
              <a:t>2</a:t>
            </a:r>
            <a:r>
              <a:rPr lang="ja-JP" altLang="en-US" sz="1400" b="1" u="sng" kern="0" spc="-10" dirty="0">
                <a:solidFill>
                  <a:srgbClr val="FF0000"/>
                </a:solidFill>
                <a:latin typeface="Meiryo UI" panose="020B0604030504040204" pitchFamily="50" charset="-128"/>
                <a:ea typeface="Meiryo UI" panose="020B0604030504040204" pitchFamily="50" charset="-128"/>
              </a:rPr>
              <a:t>回目以降はログインのみ</a:t>
            </a:r>
            <a:r>
              <a:rPr lang="ja-JP" altLang="en-US" sz="1400" b="1" u="sng" kern="0" spc="-10" dirty="0">
                <a:solidFill>
                  <a:prstClr val="black"/>
                </a:solidFill>
                <a:latin typeface="Meiryo UI" panose="020B0604030504040204" pitchFamily="50" charset="-128"/>
                <a:ea typeface="Meiryo UI" panose="020B0604030504040204" pitchFamily="50" charset="-128"/>
              </a:rPr>
              <a:t>で利用できます</a:t>
            </a:r>
            <a:r>
              <a:rPr lang="ja-JP" altLang="en-US" sz="1400" kern="0" spc="-10" dirty="0">
                <a:solidFill>
                  <a:prstClr val="black"/>
                </a:solidFill>
                <a:latin typeface="Meiryo UI" panose="020B0604030504040204" pitchFamily="50" charset="-128"/>
                <a:ea typeface="Meiryo UI" panose="020B0604030504040204" pitchFamily="50" charset="-128"/>
              </a:rPr>
              <a:t>。</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P15</a:t>
            </a:r>
          </a:p>
        </p:txBody>
      </p:sp>
      <p:sp>
        <p:nvSpPr>
          <p:cNvPr id="107" name="正方形/長方形 106">
            <a:extLst>
              <a:ext uri="{FF2B5EF4-FFF2-40B4-BE49-F238E27FC236}">
                <a16:creationId xmlns:a16="http://schemas.microsoft.com/office/drawing/2014/main" id="{B5B83AB8-DDAD-49B1-A3D2-4A2456D06D60}"/>
              </a:ext>
            </a:extLst>
          </p:cNvPr>
          <p:cNvSpPr/>
          <p:nvPr/>
        </p:nvSpPr>
        <p:spPr>
          <a:xfrm>
            <a:off x="5091451" y="1765431"/>
            <a:ext cx="4320000" cy="504000"/>
          </a:xfrm>
          <a:prstGeom prst="rect">
            <a:avLst/>
          </a:prstGeom>
          <a:solidFill>
            <a:srgbClr val="E8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EB61ED02-5BA0-44C8-886A-1CE282A83266}"/>
              </a:ext>
            </a:extLst>
          </p:cNvPr>
          <p:cNvSpPr/>
          <p:nvPr/>
        </p:nvSpPr>
        <p:spPr>
          <a:xfrm>
            <a:off x="511650" y="1750370"/>
            <a:ext cx="4320000" cy="504000"/>
          </a:xfrm>
          <a:prstGeom prst="rect">
            <a:avLst/>
          </a:prstGeom>
          <a:solidFill>
            <a:srgbClr val="FC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グループ化 108">
            <a:extLst>
              <a:ext uri="{FF2B5EF4-FFF2-40B4-BE49-F238E27FC236}">
                <a16:creationId xmlns:a16="http://schemas.microsoft.com/office/drawing/2014/main" id="{C57D13B4-DABF-4278-A8FD-2D16C6113630}"/>
              </a:ext>
            </a:extLst>
          </p:cNvPr>
          <p:cNvGrpSpPr/>
          <p:nvPr/>
        </p:nvGrpSpPr>
        <p:grpSpPr>
          <a:xfrm>
            <a:off x="1634645" y="1854387"/>
            <a:ext cx="647441" cy="326087"/>
            <a:chOff x="1764150" y="4729884"/>
            <a:chExt cx="1393344" cy="701766"/>
          </a:xfrm>
        </p:grpSpPr>
        <p:grpSp>
          <p:nvGrpSpPr>
            <p:cNvPr id="110" name="グループ化 109">
              <a:extLst>
                <a:ext uri="{FF2B5EF4-FFF2-40B4-BE49-F238E27FC236}">
                  <a16:creationId xmlns:a16="http://schemas.microsoft.com/office/drawing/2014/main" id="{D4A24914-8058-4B86-9CF0-1B57954ACEDC}"/>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120" name="Freeform 75">
                <a:extLst>
                  <a:ext uri="{FF2B5EF4-FFF2-40B4-BE49-F238E27FC236}">
                    <a16:creationId xmlns:a16="http://schemas.microsoft.com/office/drawing/2014/main" id="{7D4485A7-9C07-4657-8B33-416F0F85EA61}"/>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21" name="Rectangle 76">
                <a:extLst>
                  <a:ext uri="{FF2B5EF4-FFF2-40B4-BE49-F238E27FC236}">
                    <a16:creationId xmlns:a16="http://schemas.microsoft.com/office/drawing/2014/main" id="{8233AC42-FC42-493A-BF43-07F75BDD8941}"/>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22" name="Freeform 77">
                <a:extLst>
                  <a:ext uri="{FF2B5EF4-FFF2-40B4-BE49-F238E27FC236}">
                    <a16:creationId xmlns:a16="http://schemas.microsoft.com/office/drawing/2014/main" id="{8CCBA3D8-410C-4B09-9EDE-E2A9CDFCEACD}"/>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dirty="0"/>
              </a:p>
            </p:txBody>
          </p:sp>
        </p:grpSp>
        <p:grpSp>
          <p:nvGrpSpPr>
            <p:cNvPr id="111" name="グループ化 110">
              <a:extLst>
                <a:ext uri="{FF2B5EF4-FFF2-40B4-BE49-F238E27FC236}">
                  <a16:creationId xmlns:a16="http://schemas.microsoft.com/office/drawing/2014/main" id="{383F661F-88E0-4DF0-AA7E-CC57FE5BCED3}"/>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12" name="Freeform 5">
                <a:extLst>
                  <a:ext uri="{FF2B5EF4-FFF2-40B4-BE49-F238E27FC236}">
                    <a16:creationId xmlns:a16="http://schemas.microsoft.com/office/drawing/2014/main" id="{30091398-DE8C-4FA1-AB4F-C1AC73B97D31}"/>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3" name="Oval 28">
                <a:extLst>
                  <a:ext uri="{FF2B5EF4-FFF2-40B4-BE49-F238E27FC236}">
                    <a16:creationId xmlns:a16="http://schemas.microsoft.com/office/drawing/2014/main" id="{99CF4626-6F96-4558-ABA5-4E2C455CBF16}"/>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4" name="Oval 29">
                <a:extLst>
                  <a:ext uri="{FF2B5EF4-FFF2-40B4-BE49-F238E27FC236}">
                    <a16:creationId xmlns:a16="http://schemas.microsoft.com/office/drawing/2014/main" id="{436E3FAE-94D9-4BC7-9FD1-7D9AFC1B59BB}"/>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5" name="Freeform 30">
                <a:extLst>
                  <a:ext uri="{FF2B5EF4-FFF2-40B4-BE49-F238E27FC236}">
                    <a16:creationId xmlns:a16="http://schemas.microsoft.com/office/drawing/2014/main" id="{3A632556-E8B4-42E8-9398-0E190B701F9F}"/>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6" name="Freeform 31">
                <a:extLst>
                  <a:ext uri="{FF2B5EF4-FFF2-40B4-BE49-F238E27FC236}">
                    <a16:creationId xmlns:a16="http://schemas.microsoft.com/office/drawing/2014/main" id="{41E13271-47A5-42E6-9729-8FC65045EE8F}"/>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7" name="Freeform 32">
                <a:extLst>
                  <a:ext uri="{FF2B5EF4-FFF2-40B4-BE49-F238E27FC236}">
                    <a16:creationId xmlns:a16="http://schemas.microsoft.com/office/drawing/2014/main" id="{3B146D4D-B3FB-4391-9288-4650BD51E06A}"/>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8" name="Freeform 33">
                <a:extLst>
                  <a:ext uri="{FF2B5EF4-FFF2-40B4-BE49-F238E27FC236}">
                    <a16:creationId xmlns:a16="http://schemas.microsoft.com/office/drawing/2014/main" id="{BEB0FA99-54B0-4CD5-A11E-042AD3FF548F}"/>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9" name="Freeform 34">
                <a:extLst>
                  <a:ext uri="{FF2B5EF4-FFF2-40B4-BE49-F238E27FC236}">
                    <a16:creationId xmlns:a16="http://schemas.microsoft.com/office/drawing/2014/main" id="{6F622DF2-E100-41A3-8828-03D1B40AD394}"/>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sp>
        <p:nvSpPr>
          <p:cNvPr id="123" name="角丸四角形 22">
            <a:extLst>
              <a:ext uri="{FF2B5EF4-FFF2-40B4-BE49-F238E27FC236}">
                <a16:creationId xmlns:a16="http://schemas.microsoft.com/office/drawing/2014/main" id="{A70F4420-FE4B-47B2-93A9-EEBEDDA3F906}"/>
              </a:ext>
            </a:extLst>
          </p:cNvPr>
          <p:cNvSpPr/>
          <p:nvPr/>
        </p:nvSpPr>
        <p:spPr>
          <a:xfrm>
            <a:off x="2285386" y="1834206"/>
            <a:ext cx="1372264" cy="350971"/>
          </a:xfrm>
          <a:prstGeom prst="roundRect">
            <a:avLst/>
          </a:prstGeom>
          <a:noFill/>
          <a:ln w="38100">
            <a:noFill/>
          </a:ln>
        </p:spPr>
        <p:txBody>
          <a:bodyPr wrap="square" lIns="100796" tIns="50398" rIns="100796" bIns="50398">
            <a:spAutoFit/>
          </a:bodyPr>
          <a:lstStyle/>
          <a:p>
            <a:pPr algn="ctr"/>
            <a:r>
              <a:rPr lang="ja-JP" altLang="en-US" sz="1400" dirty="0">
                <a:ln w="0"/>
                <a:latin typeface="Meiryo UI" panose="020B0604030504040204" pitchFamily="50" charset="-128"/>
                <a:ea typeface="Meiryo UI" panose="020B0604030504040204" pitchFamily="50" charset="-128"/>
              </a:rPr>
              <a:t>管理ユーザー</a:t>
            </a:r>
          </a:p>
        </p:txBody>
      </p:sp>
      <p:sp>
        <p:nvSpPr>
          <p:cNvPr id="124" name="角丸四角形 58">
            <a:extLst>
              <a:ext uri="{FF2B5EF4-FFF2-40B4-BE49-F238E27FC236}">
                <a16:creationId xmlns:a16="http://schemas.microsoft.com/office/drawing/2014/main" id="{6A025B0D-0D88-46FA-AE21-0FBF9301B3E8}"/>
              </a:ext>
            </a:extLst>
          </p:cNvPr>
          <p:cNvSpPr/>
          <p:nvPr/>
        </p:nvSpPr>
        <p:spPr>
          <a:xfrm>
            <a:off x="6829407" y="1854387"/>
            <a:ext cx="1372264" cy="350971"/>
          </a:xfrm>
          <a:prstGeom prst="roundRect">
            <a:avLst/>
          </a:prstGeom>
          <a:noFill/>
          <a:ln w="38100">
            <a:noFill/>
          </a:ln>
        </p:spPr>
        <p:txBody>
          <a:bodyPr wrap="square" lIns="100796" tIns="50398" rIns="100796" bIns="50398">
            <a:spAutoFit/>
          </a:bodyPr>
          <a:lstStyle/>
          <a:p>
            <a:pPr algn="ctr"/>
            <a:r>
              <a:rPr lang="ja-JP" altLang="en-US" sz="1400" dirty="0">
                <a:ln w="0"/>
                <a:latin typeface="Meiryo UI" panose="020B0604030504040204" pitchFamily="50" charset="-128"/>
                <a:ea typeface="Meiryo UI" panose="020B0604030504040204" pitchFamily="50" charset="-128"/>
              </a:rPr>
              <a:t>操作職員</a:t>
            </a:r>
          </a:p>
        </p:txBody>
      </p:sp>
      <p:grpSp>
        <p:nvGrpSpPr>
          <p:cNvPr id="125" name="グループ化 124">
            <a:extLst>
              <a:ext uri="{FF2B5EF4-FFF2-40B4-BE49-F238E27FC236}">
                <a16:creationId xmlns:a16="http://schemas.microsoft.com/office/drawing/2014/main" id="{8427276D-E35E-451E-B718-7D98588ED949}"/>
              </a:ext>
            </a:extLst>
          </p:cNvPr>
          <p:cNvGrpSpPr/>
          <p:nvPr/>
        </p:nvGrpSpPr>
        <p:grpSpPr>
          <a:xfrm>
            <a:off x="6310152" y="1802293"/>
            <a:ext cx="636917" cy="400154"/>
            <a:chOff x="4835524" y="3138722"/>
            <a:chExt cx="1477260" cy="928113"/>
          </a:xfrm>
        </p:grpSpPr>
        <p:sp>
          <p:nvSpPr>
            <p:cNvPr id="126" name="Freeform 192">
              <a:extLst>
                <a:ext uri="{FF2B5EF4-FFF2-40B4-BE49-F238E27FC236}">
                  <a16:creationId xmlns:a16="http://schemas.microsoft.com/office/drawing/2014/main" id="{46A2C14F-7C3E-49AD-B2A8-7BCA61E69B51}"/>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127" name="グループ化 126">
              <a:extLst>
                <a:ext uri="{FF2B5EF4-FFF2-40B4-BE49-F238E27FC236}">
                  <a16:creationId xmlns:a16="http://schemas.microsoft.com/office/drawing/2014/main" id="{59501D90-DFEC-4797-BC15-88D8CDA48EC9}"/>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134" name="Freeform 5">
                <a:extLst>
                  <a:ext uri="{FF2B5EF4-FFF2-40B4-BE49-F238E27FC236}">
                    <a16:creationId xmlns:a16="http://schemas.microsoft.com/office/drawing/2014/main" id="{991285EB-E1D7-4767-AB2A-B6F0499442F4}"/>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5" name="Oval 154">
                <a:extLst>
                  <a:ext uri="{FF2B5EF4-FFF2-40B4-BE49-F238E27FC236}">
                    <a16:creationId xmlns:a16="http://schemas.microsoft.com/office/drawing/2014/main" id="{1A52D2F7-D609-4F17-8883-14EF4573553E}"/>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6" name="Oval 155">
                <a:extLst>
                  <a:ext uri="{FF2B5EF4-FFF2-40B4-BE49-F238E27FC236}">
                    <a16:creationId xmlns:a16="http://schemas.microsoft.com/office/drawing/2014/main" id="{E38BCA2E-14F2-4E11-9651-6E6E51851596}"/>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7" name="Freeform 156">
                <a:extLst>
                  <a:ext uri="{FF2B5EF4-FFF2-40B4-BE49-F238E27FC236}">
                    <a16:creationId xmlns:a16="http://schemas.microsoft.com/office/drawing/2014/main" id="{7D970ABA-D339-448D-844D-D2F855D989C5}"/>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128" name="グループ化 127">
              <a:extLst>
                <a:ext uri="{FF2B5EF4-FFF2-40B4-BE49-F238E27FC236}">
                  <a16:creationId xmlns:a16="http://schemas.microsoft.com/office/drawing/2014/main" id="{FCFCA0C8-BE27-4987-B241-30B4D26CD28B}"/>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130" name="Freeform 5">
                <a:extLst>
                  <a:ext uri="{FF2B5EF4-FFF2-40B4-BE49-F238E27FC236}">
                    <a16:creationId xmlns:a16="http://schemas.microsoft.com/office/drawing/2014/main" id="{27225462-DA99-4068-93CB-56D9AD807224}"/>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1" name="Oval 120">
                <a:extLst>
                  <a:ext uri="{FF2B5EF4-FFF2-40B4-BE49-F238E27FC236}">
                    <a16:creationId xmlns:a16="http://schemas.microsoft.com/office/drawing/2014/main" id="{6B3739B1-8F7E-4411-9A12-1AC757A2F798}"/>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2" name="Oval 121">
                <a:extLst>
                  <a:ext uri="{FF2B5EF4-FFF2-40B4-BE49-F238E27FC236}">
                    <a16:creationId xmlns:a16="http://schemas.microsoft.com/office/drawing/2014/main" id="{AE5DE697-C714-4AEB-B438-E64DBBD4D71C}"/>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3" name="Freeform 122">
                <a:extLst>
                  <a:ext uri="{FF2B5EF4-FFF2-40B4-BE49-F238E27FC236}">
                    <a16:creationId xmlns:a16="http://schemas.microsoft.com/office/drawing/2014/main" id="{A851C556-A3FE-48F0-9849-D3F25B4E658C}"/>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129" name="Freeform 192">
              <a:extLst>
                <a:ext uri="{FF2B5EF4-FFF2-40B4-BE49-F238E27FC236}">
                  <a16:creationId xmlns:a16="http://schemas.microsoft.com/office/drawing/2014/main" id="{C1760D87-7978-4A53-AAED-6296A4540061}"/>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138" name="正方形/長方形 137">
            <a:extLst>
              <a:ext uri="{FF2B5EF4-FFF2-40B4-BE49-F238E27FC236}">
                <a16:creationId xmlns:a16="http://schemas.microsoft.com/office/drawing/2014/main" id="{33089B96-2873-4CA9-B492-F2CE47D7BFDE}"/>
              </a:ext>
            </a:extLst>
          </p:cNvPr>
          <p:cNvSpPr/>
          <p:nvPr/>
        </p:nvSpPr>
        <p:spPr>
          <a:xfrm>
            <a:off x="514660" y="2490484"/>
            <a:ext cx="4320000" cy="3713199"/>
          </a:xfrm>
          <a:prstGeom prst="rect">
            <a:avLst/>
          </a:prstGeom>
          <a:solidFill>
            <a:srgbClr val="FC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正方形/長方形 138">
            <a:extLst>
              <a:ext uri="{FF2B5EF4-FFF2-40B4-BE49-F238E27FC236}">
                <a16:creationId xmlns:a16="http://schemas.microsoft.com/office/drawing/2014/main" id="{1370C8B3-2DD7-42F3-88EC-F7C063E2C8D7}"/>
              </a:ext>
            </a:extLst>
          </p:cNvPr>
          <p:cNvSpPr/>
          <p:nvPr/>
        </p:nvSpPr>
        <p:spPr>
          <a:xfrm>
            <a:off x="4963832" y="2611039"/>
            <a:ext cx="4320000" cy="3713199"/>
          </a:xfrm>
          <a:prstGeom prst="rect">
            <a:avLst/>
          </a:prstGeom>
          <a:solidFill>
            <a:srgbClr val="E8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0F1FE15-2202-473A-85F4-3FFBC01CBE58}"/>
              </a:ext>
            </a:extLst>
          </p:cNvPr>
          <p:cNvSpPr txBox="1"/>
          <p:nvPr/>
        </p:nvSpPr>
        <p:spPr>
          <a:xfrm>
            <a:off x="2169253" y="3602845"/>
            <a:ext cx="7938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②ログイン</a:t>
            </a:r>
          </a:p>
        </p:txBody>
      </p:sp>
      <p:sp>
        <p:nvSpPr>
          <p:cNvPr id="141" name="テキスト ボックス 140">
            <a:extLst>
              <a:ext uri="{FF2B5EF4-FFF2-40B4-BE49-F238E27FC236}">
                <a16:creationId xmlns:a16="http://schemas.microsoft.com/office/drawing/2014/main" id="{97C25197-EB35-4F9D-8AF9-0BDA105482AE}"/>
              </a:ext>
            </a:extLst>
          </p:cNvPr>
          <p:cNvSpPr txBox="1"/>
          <p:nvPr/>
        </p:nvSpPr>
        <p:spPr>
          <a:xfrm>
            <a:off x="1872191" y="5491421"/>
            <a:ext cx="138691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④操作職員の登録</a:t>
            </a:r>
          </a:p>
        </p:txBody>
      </p:sp>
      <p:sp>
        <p:nvSpPr>
          <p:cNvPr id="238" name="テキスト ボックス 237">
            <a:extLst>
              <a:ext uri="{FF2B5EF4-FFF2-40B4-BE49-F238E27FC236}">
                <a16:creationId xmlns:a16="http://schemas.microsoft.com/office/drawing/2014/main" id="{D43FC6A9-E8C0-4165-BC60-44ACFE1C32AB}"/>
              </a:ext>
            </a:extLst>
          </p:cNvPr>
          <p:cNvSpPr txBox="1"/>
          <p:nvPr/>
        </p:nvSpPr>
        <p:spPr>
          <a:xfrm>
            <a:off x="1614617" y="2671221"/>
            <a:ext cx="1903085"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①起動アイコンのダウンロード</a:t>
            </a:r>
          </a:p>
        </p:txBody>
      </p:sp>
      <p:sp>
        <p:nvSpPr>
          <p:cNvPr id="240" name="テキスト ボックス 239">
            <a:extLst>
              <a:ext uri="{FF2B5EF4-FFF2-40B4-BE49-F238E27FC236}">
                <a16:creationId xmlns:a16="http://schemas.microsoft.com/office/drawing/2014/main" id="{34B9490A-567C-4A51-9B5A-8A1F53D9192C}"/>
              </a:ext>
            </a:extLst>
          </p:cNvPr>
          <p:cNvSpPr txBox="1"/>
          <p:nvPr/>
        </p:nvSpPr>
        <p:spPr>
          <a:xfrm>
            <a:off x="6763126" y="5493260"/>
            <a:ext cx="7938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⑤ログイン</a:t>
            </a:r>
          </a:p>
        </p:txBody>
      </p:sp>
      <p:cxnSp>
        <p:nvCxnSpPr>
          <p:cNvPr id="9" name="直線矢印コネクタ 8">
            <a:extLst>
              <a:ext uri="{FF2B5EF4-FFF2-40B4-BE49-F238E27FC236}">
                <a16:creationId xmlns:a16="http://schemas.microsoft.com/office/drawing/2014/main" id="{D010DDE2-4FA0-4C4B-B2E5-BFC36A071D10}"/>
              </a:ext>
            </a:extLst>
          </p:cNvPr>
          <p:cNvCxnSpPr/>
          <p:nvPr/>
        </p:nvCxnSpPr>
        <p:spPr>
          <a:xfrm>
            <a:off x="2562202" y="2975909"/>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線矢印コネクタ 241">
            <a:extLst>
              <a:ext uri="{FF2B5EF4-FFF2-40B4-BE49-F238E27FC236}">
                <a16:creationId xmlns:a16="http://schemas.microsoft.com/office/drawing/2014/main" id="{14475E42-2934-4F52-AF93-7492C4848F3D}"/>
              </a:ext>
            </a:extLst>
          </p:cNvPr>
          <p:cNvCxnSpPr/>
          <p:nvPr/>
        </p:nvCxnSpPr>
        <p:spPr>
          <a:xfrm>
            <a:off x="2558304" y="3949423"/>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吹き出し: 角を丸めた四角形 9">
            <a:extLst>
              <a:ext uri="{FF2B5EF4-FFF2-40B4-BE49-F238E27FC236}">
                <a16:creationId xmlns:a16="http://schemas.microsoft.com/office/drawing/2014/main" id="{C6DA3AD5-74DC-48DA-A77D-7782BE77B65C}"/>
              </a:ext>
            </a:extLst>
          </p:cNvPr>
          <p:cNvSpPr/>
          <p:nvPr/>
        </p:nvSpPr>
        <p:spPr>
          <a:xfrm>
            <a:off x="3815765" y="2505388"/>
            <a:ext cx="929827" cy="777600"/>
          </a:xfrm>
          <a:prstGeom prst="wedgeRoundRectCallout">
            <a:avLst>
              <a:gd name="adj1" fmla="val -82513"/>
              <a:gd name="adj2" fmla="val 418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6" name="グループ化 245">
            <a:extLst>
              <a:ext uri="{FF2B5EF4-FFF2-40B4-BE49-F238E27FC236}">
                <a16:creationId xmlns:a16="http://schemas.microsoft.com/office/drawing/2014/main" id="{4284FB8B-4B02-45B6-AAF1-F45A3981D61B}"/>
              </a:ext>
            </a:extLst>
          </p:cNvPr>
          <p:cNvGrpSpPr/>
          <p:nvPr/>
        </p:nvGrpSpPr>
        <p:grpSpPr>
          <a:xfrm rot="19802151">
            <a:off x="4160029" y="2587791"/>
            <a:ext cx="225873" cy="343927"/>
            <a:chOff x="-1652954" y="4170386"/>
            <a:chExt cx="398585" cy="558534"/>
          </a:xfrm>
        </p:grpSpPr>
        <p:sp>
          <p:nvSpPr>
            <p:cNvPr id="247" name="正方形/長方形 246">
              <a:extLst>
                <a:ext uri="{FF2B5EF4-FFF2-40B4-BE49-F238E27FC236}">
                  <a16:creationId xmlns:a16="http://schemas.microsoft.com/office/drawing/2014/main" id="{6A7006A8-8577-4844-9549-5CEE9AA4EB2B}"/>
                </a:ext>
              </a:extLst>
            </p:cNvPr>
            <p:cNvSpPr/>
            <p:nvPr/>
          </p:nvSpPr>
          <p:spPr>
            <a:xfrm>
              <a:off x="-1652954" y="4170386"/>
              <a:ext cx="398585" cy="558534"/>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正方形/長方形 247">
              <a:extLst>
                <a:ext uri="{FF2B5EF4-FFF2-40B4-BE49-F238E27FC236}">
                  <a16:creationId xmlns:a16="http://schemas.microsoft.com/office/drawing/2014/main" id="{4972B1D6-418F-4BFD-908B-5696A179FA3C}"/>
                </a:ext>
              </a:extLst>
            </p:cNvPr>
            <p:cNvSpPr/>
            <p:nvPr/>
          </p:nvSpPr>
          <p:spPr>
            <a:xfrm>
              <a:off x="-1597662" y="4203349"/>
              <a:ext cx="90000" cy="144000"/>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a:extLst>
                <a:ext uri="{FF2B5EF4-FFF2-40B4-BE49-F238E27FC236}">
                  <a16:creationId xmlns:a16="http://schemas.microsoft.com/office/drawing/2014/main" id="{DD8F5C63-E333-4E20-9514-A553F16D2499}"/>
                </a:ext>
              </a:extLst>
            </p:cNvPr>
            <p:cNvSpPr/>
            <p:nvPr/>
          </p:nvSpPr>
          <p:spPr>
            <a:xfrm>
              <a:off x="-147481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a:extLst>
                <a:ext uri="{FF2B5EF4-FFF2-40B4-BE49-F238E27FC236}">
                  <a16:creationId xmlns:a16="http://schemas.microsoft.com/office/drawing/2014/main" id="{81A6B4BF-67E1-45F7-AAA6-825BAE5A1E09}"/>
                </a:ext>
              </a:extLst>
            </p:cNvPr>
            <p:cNvSpPr/>
            <p:nvPr/>
          </p:nvSpPr>
          <p:spPr>
            <a:xfrm>
              <a:off x="-1408598"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a:extLst>
                <a:ext uri="{FF2B5EF4-FFF2-40B4-BE49-F238E27FC236}">
                  <a16:creationId xmlns:a16="http://schemas.microsoft.com/office/drawing/2014/main" id="{72195DFE-0E72-4C20-92D5-1B546D9EE3BB}"/>
                </a:ext>
              </a:extLst>
            </p:cNvPr>
            <p:cNvSpPr/>
            <p:nvPr/>
          </p:nvSpPr>
          <p:spPr>
            <a:xfrm>
              <a:off x="-134125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D7D39296-8B4E-4185-B31A-FD5C6C7BB69F}"/>
              </a:ext>
            </a:extLst>
          </p:cNvPr>
          <p:cNvSpPr txBox="1"/>
          <p:nvPr/>
        </p:nvSpPr>
        <p:spPr>
          <a:xfrm>
            <a:off x="3789560" y="2933629"/>
            <a:ext cx="960519" cy="33855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ハガキに記載された</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800" dirty="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p:txBody>
      </p:sp>
      <p:sp>
        <p:nvSpPr>
          <p:cNvPr id="261" name="吹き出し: 角を丸めた四角形 260">
            <a:extLst>
              <a:ext uri="{FF2B5EF4-FFF2-40B4-BE49-F238E27FC236}">
                <a16:creationId xmlns:a16="http://schemas.microsoft.com/office/drawing/2014/main" id="{3DAA3DB6-97F1-44EC-88A7-C51E2122B00A}"/>
              </a:ext>
            </a:extLst>
          </p:cNvPr>
          <p:cNvSpPr/>
          <p:nvPr/>
        </p:nvSpPr>
        <p:spPr>
          <a:xfrm>
            <a:off x="3814959" y="3505097"/>
            <a:ext cx="949933" cy="776168"/>
          </a:xfrm>
          <a:prstGeom prst="wedgeRoundRectCallout">
            <a:avLst>
              <a:gd name="adj1" fmla="val -79574"/>
              <a:gd name="adj2" fmla="val 41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a:extLst>
              <a:ext uri="{FF2B5EF4-FFF2-40B4-BE49-F238E27FC236}">
                <a16:creationId xmlns:a16="http://schemas.microsoft.com/office/drawing/2014/main" id="{64A4F608-CA9D-42EC-9AB7-12F52F628A60}"/>
              </a:ext>
            </a:extLst>
          </p:cNvPr>
          <p:cNvGrpSpPr/>
          <p:nvPr/>
        </p:nvGrpSpPr>
        <p:grpSpPr>
          <a:xfrm rot="19802151">
            <a:off x="4159223" y="3587500"/>
            <a:ext cx="225873" cy="343927"/>
            <a:chOff x="-1652954" y="4170386"/>
            <a:chExt cx="398585" cy="558534"/>
          </a:xfrm>
        </p:grpSpPr>
        <p:sp>
          <p:nvSpPr>
            <p:cNvPr id="263" name="正方形/長方形 262">
              <a:extLst>
                <a:ext uri="{FF2B5EF4-FFF2-40B4-BE49-F238E27FC236}">
                  <a16:creationId xmlns:a16="http://schemas.microsoft.com/office/drawing/2014/main" id="{1E99283F-6905-4106-86C0-695D399720A5}"/>
                </a:ext>
              </a:extLst>
            </p:cNvPr>
            <p:cNvSpPr/>
            <p:nvPr/>
          </p:nvSpPr>
          <p:spPr>
            <a:xfrm>
              <a:off x="-1652954" y="4170386"/>
              <a:ext cx="398585" cy="558534"/>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4" name="正方形/長方形 263">
              <a:extLst>
                <a:ext uri="{FF2B5EF4-FFF2-40B4-BE49-F238E27FC236}">
                  <a16:creationId xmlns:a16="http://schemas.microsoft.com/office/drawing/2014/main" id="{A9ED4D69-9BF7-4DC7-9356-5890BFCB0A09}"/>
                </a:ext>
              </a:extLst>
            </p:cNvPr>
            <p:cNvSpPr/>
            <p:nvPr/>
          </p:nvSpPr>
          <p:spPr>
            <a:xfrm>
              <a:off x="-1597662" y="4203349"/>
              <a:ext cx="90000" cy="144000"/>
            </a:xfrm>
            <a:prstGeom prst="rect">
              <a:avLst/>
            </a:prstGeom>
            <a:solidFill>
              <a:srgbClr val="FCFCF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a:extLst>
                <a:ext uri="{FF2B5EF4-FFF2-40B4-BE49-F238E27FC236}">
                  <a16:creationId xmlns:a16="http://schemas.microsoft.com/office/drawing/2014/main" id="{CA87CD1F-65A0-4040-BE85-C95111CE18C6}"/>
                </a:ext>
              </a:extLst>
            </p:cNvPr>
            <p:cNvSpPr/>
            <p:nvPr/>
          </p:nvSpPr>
          <p:spPr>
            <a:xfrm>
              <a:off x="-147481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398D15B1-4060-41D5-9F77-6E3992E1117E}"/>
                </a:ext>
              </a:extLst>
            </p:cNvPr>
            <p:cNvSpPr/>
            <p:nvPr/>
          </p:nvSpPr>
          <p:spPr>
            <a:xfrm>
              <a:off x="-1408598"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392578C9-5167-44A8-8489-3EB01198931C}"/>
                </a:ext>
              </a:extLst>
            </p:cNvPr>
            <p:cNvSpPr/>
            <p:nvPr/>
          </p:nvSpPr>
          <p:spPr>
            <a:xfrm>
              <a:off x="-1341252" y="4213890"/>
              <a:ext cx="36000" cy="54000"/>
            </a:xfrm>
            <a:prstGeom prst="rect">
              <a:avLst/>
            </a:prstGeom>
            <a:solidFill>
              <a:schemeClr val="tx1">
                <a:lumMod val="65000"/>
                <a:lumOff val="35000"/>
              </a:schemeClr>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8" name="テキスト ボックス 267">
            <a:extLst>
              <a:ext uri="{FF2B5EF4-FFF2-40B4-BE49-F238E27FC236}">
                <a16:creationId xmlns:a16="http://schemas.microsoft.com/office/drawing/2014/main" id="{ECAF8D2C-30A5-4FA9-93DC-07683E06F6DF}"/>
              </a:ext>
            </a:extLst>
          </p:cNvPr>
          <p:cNvSpPr txBox="1"/>
          <p:nvPr/>
        </p:nvSpPr>
        <p:spPr>
          <a:xfrm>
            <a:off x="3850328" y="3943755"/>
            <a:ext cx="960519" cy="33855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ハガキに記載された</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800" dirty="0">
                <a:latin typeface="Meiryo UI" panose="020B0604030504040204" pitchFamily="50" charset="-128"/>
                <a:ea typeface="Meiryo UI" panose="020B0604030504040204" pitchFamily="50" charset="-128"/>
              </a:rPr>
              <a:t>ID</a:t>
            </a:r>
            <a:r>
              <a:rPr kumimoji="1" lang="ja-JP" altLang="en-US" sz="800" dirty="0">
                <a:latin typeface="Meiryo UI" panose="020B0604030504040204" pitchFamily="50" charset="-128"/>
                <a:ea typeface="Meiryo UI" panose="020B0604030504040204" pitchFamily="50" charset="-128"/>
              </a:rPr>
              <a:t>・パスワード</a:t>
            </a:r>
          </a:p>
        </p:txBody>
      </p:sp>
      <p:sp>
        <p:nvSpPr>
          <p:cNvPr id="288" name="テキスト ボックス 287">
            <a:extLst>
              <a:ext uri="{FF2B5EF4-FFF2-40B4-BE49-F238E27FC236}">
                <a16:creationId xmlns:a16="http://schemas.microsoft.com/office/drawing/2014/main" id="{AB20E4EA-BC95-4A70-B4CD-1093E97A4095}"/>
              </a:ext>
            </a:extLst>
          </p:cNvPr>
          <p:cNvSpPr txBox="1"/>
          <p:nvPr/>
        </p:nvSpPr>
        <p:spPr>
          <a:xfrm>
            <a:off x="8381460" y="5389972"/>
            <a:ext cx="977018" cy="461665"/>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「操作職員の</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登録」により設定された</a:t>
            </a:r>
            <a:r>
              <a:rPr kumimoji="1" lang="en-US" altLang="ja-JP" sz="800" dirty="0">
                <a:latin typeface="Meiryo UI" panose="020B0604030504040204" pitchFamily="50" charset="-128"/>
                <a:ea typeface="Meiryo UI" panose="020B0604030504040204" pitchFamily="50" charset="-128"/>
              </a:rPr>
              <a:t>ID</a:t>
            </a:r>
            <a:r>
              <a:rPr kumimoji="1" lang="ja-JP" altLang="en-US" sz="800" dirty="0">
                <a:latin typeface="Meiryo UI" panose="020B0604030504040204" pitchFamily="50" charset="-128"/>
                <a:ea typeface="Meiryo UI" panose="020B0604030504040204" pitchFamily="50" charset="-128"/>
              </a:rPr>
              <a:t>・パスワード</a:t>
            </a:r>
          </a:p>
        </p:txBody>
      </p:sp>
      <p:sp>
        <p:nvSpPr>
          <p:cNvPr id="13" name="矢印: 右 12">
            <a:extLst>
              <a:ext uri="{FF2B5EF4-FFF2-40B4-BE49-F238E27FC236}">
                <a16:creationId xmlns:a16="http://schemas.microsoft.com/office/drawing/2014/main" id="{093767A6-0764-436E-943B-E198012BD740}"/>
              </a:ext>
            </a:extLst>
          </p:cNvPr>
          <p:cNvSpPr/>
          <p:nvPr/>
        </p:nvSpPr>
        <p:spPr>
          <a:xfrm>
            <a:off x="3783054" y="5539920"/>
            <a:ext cx="2160000" cy="180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C92ADBF-3477-4565-A59A-DE84C0859DA3}"/>
              </a:ext>
            </a:extLst>
          </p:cNvPr>
          <p:cNvSpPr/>
          <p:nvPr/>
        </p:nvSpPr>
        <p:spPr>
          <a:xfrm>
            <a:off x="1567518" y="2611039"/>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1D5A3BA7-4955-4ED9-B169-537452B1A7D0}"/>
              </a:ext>
            </a:extLst>
          </p:cNvPr>
          <p:cNvSpPr/>
          <p:nvPr/>
        </p:nvSpPr>
        <p:spPr>
          <a:xfrm>
            <a:off x="1567518" y="3541753"/>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5F649D40-A87C-43B1-83EE-F09B27130E41}"/>
              </a:ext>
            </a:extLst>
          </p:cNvPr>
          <p:cNvSpPr/>
          <p:nvPr/>
        </p:nvSpPr>
        <p:spPr>
          <a:xfrm>
            <a:off x="1567518" y="5449695"/>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A7D3B753-98C5-4ACF-A022-01EEFB073E01}"/>
              </a:ext>
            </a:extLst>
          </p:cNvPr>
          <p:cNvSpPr/>
          <p:nvPr/>
        </p:nvSpPr>
        <p:spPr>
          <a:xfrm>
            <a:off x="6143868" y="5449747"/>
            <a:ext cx="1910863" cy="364870"/>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A9C67854-67A6-4405-A13C-97BC19A37F50}"/>
              </a:ext>
            </a:extLst>
          </p:cNvPr>
          <p:cNvSpPr txBox="1"/>
          <p:nvPr/>
        </p:nvSpPr>
        <p:spPr>
          <a:xfrm>
            <a:off x="2118333" y="4573784"/>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③端末登録</a:t>
            </a:r>
          </a:p>
        </p:txBody>
      </p:sp>
      <p:sp>
        <p:nvSpPr>
          <p:cNvPr id="92" name="四角形: 角を丸くする 91">
            <a:extLst>
              <a:ext uri="{FF2B5EF4-FFF2-40B4-BE49-F238E27FC236}">
                <a16:creationId xmlns:a16="http://schemas.microsoft.com/office/drawing/2014/main" id="{CA4EF4CD-74F1-4D59-BB5C-BE6F5048DAC9}"/>
              </a:ext>
            </a:extLst>
          </p:cNvPr>
          <p:cNvSpPr/>
          <p:nvPr/>
        </p:nvSpPr>
        <p:spPr>
          <a:xfrm>
            <a:off x="1567518" y="4518981"/>
            <a:ext cx="1910863" cy="36487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a:extLst>
              <a:ext uri="{FF2B5EF4-FFF2-40B4-BE49-F238E27FC236}">
                <a16:creationId xmlns:a16="http://schemas.microsoft.com/office/drawing/2014/main" id="{056125E3-5DCD-4B74-A1E1-7D49CEFE2FB0}"/>
              </a:ext>
            </a:extLst>
          </p:cNvPr>
          <p:cNvCxnSpPr/>
          <p:nvPr/>
        </p:nvCxnSpPr>
        <p:spPr>
          <a:xfrm>
            <a:off x="2558304" y="4963677"/>
            <a:ext cx="0" cy="307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吹き出し: 角を丸めた四角形 93">
            <a:extLst>
              <a:ext uri="{FF2B5EF4-FFF2-40B4-BE49-F238E27FC236}">
                <a16:creationId xmlns:a16="http://schemas.microsoft.com/office/drawing/2014/main" id="{985FC122-136F-412C-93F2-85E087274B2A}"/>
              </a:ext>
            </a:extLst>
          </p:cNvPr>
          <p:cNvSpPr/>
          <p:nvPr/>
        </p:nvSpPr>
        <p:spPr>
          <a:xfrm>
            <a:off x="8381460" y="5201560"/>
            <a:ext cx="949933" cy="776168"/>
          </a:xfrm>
          <a:prstGeom prst="wedgeRoundRectCallout">
            <a:avLst>
              <a:gd name="adj1" fmla="val -79574"/>
              <a:gd name="adj2" fmla="val 41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446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①管理ユーザー：起動アイコンのダウンロード</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厚生労働省から送付されたハガキに記載されている</a:t>
            </a:r>
            <a:r>
              <a:rPr lang="en-US" altLang="ja-JP" sz="1400" kern="0" spc="-10" dirty="0">
                <a:solidFill>
                  <a:prstClr val="black"/>
                </a:solidFill>
                <a:latin typeface="Meiryo UI" panose="020B0604030504040204" pitchFamily="50" charset="-128"/>
                <a:ea typeface="Meiryo UI" panose="020B0604030504040204" pitchFamily="50" charset="-128"/>
              </a:rPr>
              <a:t>URL</a:t>
            </a:r>
            <a:r>
              <a:rPr lang="ja-JP" altLang="en-US" sz="1400" kern="0" spc="-10" dirty="0">
                <a:solidFill>
                  <a:prstClr val="black"/>
                </a:solidFill>
                <a:latin typeface="Meiryo UI" panose="020B0604030504040204" pitchFamily="50" charset="-128"/>
                <a:ea typeface="Meiryo UI" panose="020B0604030504040204" pitchFamily="50" charset="-128"/>
              </a:rPr>
              <a:t>にアクセスし、「起動アイコン」をダウンロードします。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P8-P9</a:t>
            </a:r>
          </a:p>
        </p:txBody>
      </p:sp>
      <p:pic>
        <p:nvPicPr>
          <p:cNvPr id="105" name="図 104">
            <a:extLst>
              <a:ext uri="{FF2B5EF4-FFF2-40B4-BE49-F238E27FC236}">
                <a16:creationId xmlns:a16="http://schemas.microsoft.com/office/drawing/2014/main" id="{4A2BCB60-456C-4CAF-AAC0-5FB8B5DF945B}"/>
              </a:ext>
            </a:extLst>
          </p:cNvPr>
          <p:cNvPicPr>
            <a:picLocks noChangeAspect="1"/>
          </p:cNvPicPr>
          <p:nvPr/>
        </p:nvPicPr>
        <p:blipFill rotWithShape="1">
          <a:blip r:embed="rId2"/>
          <a:srcRect l="28228" t="17858" r="8366" b="67742"/>
          <a:stretch/>
        </p:blipFill>
        <p:spPr>
          <a:xfrm>
            <a:off x="1217049" y="1379885"/>
            <a:ext cx="7471901" cy="954106"/>
          </a:xfrm>
          <a:prstGeom prst="rect">
            <a:avLst/>
          </a:prstGeom>
        </p:spPr>
      </p:pic>
      <p:sp>
        <p:nvSpPr>
          <p:cNvPr id="106" name="正方形/長方形 105">
            <a:extLst>
              <a:ext uri="{FF2B5EF4-FFF2-40B4-BE49-F238E27FC236}">
                <a16:creationId xmlns:a16="http://schemas.microsoft.com/office/drawing/2014/main" id="{48190CB2-7A93-4036-A49E-6EB7F0C037CE}"/>
              </a:ext>
            </a:extLst>
          </p:cNvPr>
          <p:cNvSpPr/>
          <p:nvPr/>
        </p:nvSpPr>
        <p:spPr>
          <a:xfrm>
            <a:off x="2066925" y="1609213"/>
            <a:ext cx="3733800" cy="1701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kern="0" spc="-10" dirty="0">
                <a:solidFill>
                  <a:srgbClr val="FF0000"/>
                </a:solidFill>
                <a:latin typeface="Meiryo UI" panose="020B0604030504040204" pitchFamily="50" charset="-128"/>
                <a:ea typeface="Meiryo UI" panose="020B0604030504040204" pitchFamily="50" charset="-128"/>
              </a:rPr>
              <a:t>https://</a:t>
            </a:r>
            <a:r>
              <a:rPr lang="ja-JP" altLang="en-US" sz="1050" kern="0" spc="-10" dirty="0">
                <a:solidFill>
                  <a:srgbClr val="FF0000"/>
                </a:solidFill>
                <a:latin typeface="Meiryo UI" panose="020B0604030504040204" pitchFamily="50" charset="-128"/>
                <a:ea typeface="Meiryo UI" panose="020B0604030504040204" pitchFamily="50" charset="-128"/>
              </a:rPr>
              <a:t>～～～</a:t>
            </a:r>
            <a:endParaRPr kumimoji="1" lang="ja-JP" altLang="en-US" sz="1050" dirty="0">
              <a:solidFill>
                <a:srgbClr val="FF0000"/>
              </a:solidFill>
            </a:endParaRPr>
          </a:p>
        </p:txBody>
      </p:sp>
      <p:sp>
        <p:nvSpPr>
          <p:cNvPr id="107" name="上矢印 28">
            <a:extLst>
              <a:ext uri="{FF2B5EF4-FFF2-40B4-BE49-F238E27FC236}">
                <a16:creationId xmlns:a16="http://schemas.microsoft.com/office/drawing/2014/main" id="{69ED423C-4320-4691-A8F5-5C0FDBD272A5}"/>
              </a:ext>
            </a:extLst>
          </p:cNvPr>
          <p:cNvSpPr/>
          <p:nvPr/>
        </p:nvSpPr>
        <p:spPr>
          <a:xfrm rot="20486593" flipH="1">
            <a:off x="5423048" y="171345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a:extLst>
              <a:ext uri="{FF2B5EF4-FFF2-40B4-BE49-F238E27FC236}">
                <a16:creationId xmlns:a16="http://schemas.microsoft.com/office/drawing/2014/main" id="{193CC15A-DF99-46C1-AF89-0D3D54AB0D2F}"/>
              </a:ext>
            </a:extLst>
          </p:cNvPr>
          <p:cNvSpPr/>
          <p:nvPr/>
        </p:nvSpPr>
        <p:spPr>
          <a:xfrm flipV="1">
            <a:off x="4312031" y="2807208"/>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F4382170-9386-4BCD-A4E6-2A5D7C3B6365}"/>
              </a:ext>
            </a:extLst>
          </p:cNvPr>
          <p:cNvSpPr/>
          <p:nvPr/>
        </p:nvSpPr>
        <p:spPr>
          <a:xfrm>
            <a:off x="1217049" y="1379885"/>
            <a:ext cx="7471901" cy="11145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FE3CD8FD-453D-4BB2-93BC-80916DA8E03D}"/>
              </a:ext>
            </a:extLst>
          </p:cNvPr>
          <p:cNvSpPr/>
          <p:nvPr/>
        </p:nvSpPr>
        <p:spPr>
          <a:xfrm>
            <a:off x="5800725" y="2092928"/>
            <a:ext cx="3609975" cy="8453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rgbClr val="FF0000"/>
                </a:solidFill>
                <a:latin typeface="Meiryo UI" panose="020B0604030504040204" pitchFamily="50" charset="-128"/>
                <a:ea typeface="Meiryo UI" panose="020B0604030504040204" pitchFamily="50" charset="-128"/>
              </a:rPr>
              <a:t>Internet Explorer</a:t>
            </a:r>
            <a:r>
              <a:rPr kumimoji="1" lang="ja-JP" altLang="en-US" sz="1200" dirty="0">
                <a:solidFill>
                  <a:srgbClr val="FF0000"/>
                </a:solidFill>
                <a:latin typeface="Meiryo UI" panose="020B0604030504040204" pitchFamily="50" charset="-128"/>
                <a:ea typeface="Meiryo UI" panose="020B0604030504040204" pitchFamily="50" charset="-128"/>
              </a:rPr>
              <a:t>または</a:t>
            </a:r>
            <a:r>
              <a:rPr kumimoji="1" lang="en-US" altLang="ja-JP" sz="1200" dirty="0">
                <a:solidFill>
                  <a:srgbClr val="FF0000"/>
                </a:solidFill>
                <a:latin typeface="Meiryo UI" panose="020B0604030504040204" pitchFamily="50" charset="-128"/>
                <a:ea typeface="Meiryo UI" panose="020B0604030504040204" pitchFamily="50" charset="-128"/>
              </a:rPr>
              <a:t>Microsoft Edge</a:t>
            </a:r>
            <a:r>
              <a:rPr kumimoji="1" lang="ja-JP" altLang="en-US" sz="1200" dirty="0">
                <a:solidFill>
                  <a:srgbClr val="FF0000"/>
                </a:solidFill>
                <a:latin typeface="Meiryo UI" panose="020B0604030504040204" pitchFamily="50" charset="-128"/>
                <a:ea typeface="Meiryo UI" panose="020B0604030504040204" pitchFamily="50" charset="-128"/>
              </a:rPr>
              <a:t>を開いて、</a:t>
            </a:r>
            <a:r>
              <a:rPr kumimoji="1" lang="ja-JP" altLang="en-US" sz="1200" b="1" u="sng" dirty="0">
                <a:solidFill>
                  <a:srgbClr val="FF0000"/>
                </a:solidFill>
                <a:latin typeface="Meiryo UI" panose="020B0604030504040204" pitchFamily="50" charset="-128"/>
                <a:ea typeface="Meiryo UI" panose="020B0604030504040204" pitchFamily="50" charset="-128"/>
              </a:rPr>
              <a:t>画面上部のアドレスバー</a:t>
            </a:r>
            <a:r>
              <a:rPr kumimoji="1" lang="ja-JP" altLang="en-US" sz="1200" dirty="0">
                <a:solidFill>
                  <a:srgbClr val="FF0000"/>
                </a:solidFill>
                <a:latin typeface="Meiryo UI" panose="020B0604030504040204" pitchFamily="50" charset="-128"/>
                <a:ea typeface="Meiryo UI" panose="020B0604030504040204" pitchFamily="50" charset="-128"/>
              </a:rPr>
              <a:t>に</a:t>
            </a:r>
            <a:r>
              <a:rPr kumimoji="1" lang="ja-JP" altLang="en-US" sz="1200" b="1" u="sng" dirty="0">
                <a:solidFill>
                  <a:srgbClr val="FF0000"/>
                </a:solidFill>
                <a:latin typeface="Meiryo UI" panose="020B0604030504040204" pitchFamily="50" charset="-128"/>
                <a:ea typeface="Meiryo UI" panose="020B0604030504040204" pitchFamily="50" charset="-128"/>
              </a:rPr>
              <a:t>厚生労働省から送付されたハガキに記載されている</a:t>
            </a:r>
            <a:r>
              <a:rPr kumimoji="1" lang="en-US" altLang="ja-JP" sz="1200" b="1" u="sng"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を入力し、キーボードの「</a:t>
            </a:r>
            <a:r>
              <a:rPr kumimoji="1" lang="en-US" altLang="ja-JP" sz="1200" dirty="0">
                <a:solidFill>
                  <a:srgbClr val="FF0000"/>
                </a:solidFill>
                <a:latin typeface="Meiryo UI" panose="020B0604030504040204" pitchFamily="50" charset="-128"/>
                <a:ea typeface="Meiryo UI" panose="020B0604030504040204" pitchFamily="50" charset="-128"/>
              </a:rPr>
              <a:t>Enter</a:t>
            </a:r>
            <a:r>
              <a:rPr kumimoji="1" lang="ja-JP" altLang="en-US" sz="1200" dirty="0">
                <a:solidFill>
                  <a:srgbClr val="FF0000"/>
                </a:solidFill>
                <a:latin typeface="Meiryo UI" panose="020B0604030504040204" pitchFamily="50" charset="-128"/>
                <a:ea typeface="Meiryo UI" panose="020B0604030504040204" pitchFamily="50" charset="-128"/>
              </a:rPr>
              <a:t>」を押します</a:t>
            </a:r>
          </a:p>
        </p:txBody>
      </p:sp>
      <p:pic>
        <p:nvPicPr>
          <p:cNvPr id="112" name="図 111">
            <a:extLst>
              <a:ext uri="{FF2B5EF4-FFF2-40B4-BE49-F238E27FC236}">
                <a16:creationId xmlns:a16="http://schemas.microsoft.com/office/drawing/2014/main" id="{A4FC9B3B-79FF-48DE-8EA1-A6C4043B83E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2610951" y="3251092"/>
            <a:ext cx="4662159" cy="3090446"/>
          </a:xfrm>
          <a:prstGeom prst="rect">
            <a:avLst/>
          </a:prstGeom>
          <a:ln>
            <a:solidFill>
              <a:sysClr val="window" lastClr="FFFFFF">
                <a:lumMod val="85000"/>
              </a:sysClr>
            </a:solidFill>
          </a:ln>
        </p:spPr>
      </p:pic>
      <p:sp>
        <p:nvSpPr>
          <p:cNvPr id="4" name="正方形/長方形 3">
            <a:extLst>
              <a:ext uri="{FF2B5EF4-FFF2-40B4-BE49-F238E27FC236}">
                <a16:creationId xmlns:a16="http://schemas.microsoft.com/office/drawing/2014/main" id="{2AAD5778-2A23-425F-9DA8-49F9AB58EA7D}"/>
              </a:ext>
            </a:extLst>
          </p:cNvPr>
          <p:cNvSpPr/>
          <p:nvPr/>
        </p:nvSpPr>
        <p:spPr>
          <a:xfrm>
            <a:off x="3340608" y="4984209"/>
            <a:ext cx="1609344" cy="307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吹き出し: 線 113">
            <a:extLst>
              <a:ext uri="{FF2B5EF4-FFF2-40B4-BE49-F238E27FC236}">
                <a16:creationId xmlns:a16="http://schemas.microsoft.com/office/drawing/2014/main" id="{49A54B3B-121D-4E21-87D5-FFD4DFF2F78A}"/>
              </a:ext>
            </a:extLst>
          </p:cNvPr>
          <p:cNvSpPr/>
          <p:nvPr/>
        </p:nvSpPr>
        <p:spPr>
          <a:xfrm>
            <a:off x="6314623" y="3926137"/>
            <a:ext cx="2763173" cy="1058071"/>
          </a:xfrm>
          <a:prstGeom prst="borderCallout1">
            <a:avLst>
              <a:gd name="adj1" fmla="val 48537"/>
              <a:gd name="adj2" fmla="val -2672"/>
              <a:gd name="adj3" fmla="val 99899"/>
              <a:gd name="adj4" fmla="val -474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「起動アイコン」ボタンを押してダウンロードを行います。ダウンロードの際には、</a:t>
            </a:r>
            <a:r>
              <a:rPr kumimoji="1" lang="ja-JP" altLang="en-US" sz="1200" b="1" u="sng" dirty="0">
                <a:solidFill>
                  <a:srgbClr val="FF0000"/>
                </a:solidFill>
                <a:latin typeface="Meiryo UI" panose="020B0604030504040204" pitchFamily="50" charset="-128"/>
                <a:ea typeface="Meiryo UI" panose="020B0604030504040204" pitchFamily="50" charset="-128"/>
              </a:rPr>
              <a:t>ハガキに記載されている「起動アイコンダウンロード用のパスワード</a:t>
            </a:r>
            <a:r>
              <a:rPr kumimoji="1" lang="ja-JP" altLang="en-US" sz="1200" dirty="0">
                <a:solidFill>
                  <a:srgbClr val="FF0000"/>
                </a:solidFill>
                <a:latin typeface="Meiryo UI" panose="020B0604030504040204" pitchFamily="50" charset="-128"/>
                <a:ea typeface="Meiryo UI" panose="020B0604030504040204" pitchFamily="50" charset="-128"/>
              </a:rPr>
              <a:t>」が必要です。</a:t>
            </a:r>
          </a:p>
        </p:txBody>
      </p:sp>
    </p:spTree>
    <p:extLst>
      <p:ext uri="{BB962C8B-B14F-4D97-AF65-F5344CB8AC3E}">
        <p14:creationId xmlns:p14="http://schemas.microsoft.com/office/powerpoint/2010/main" val="203316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②管理ユーザー：ログイン</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「起動アイコン」のダウンロードができたら、ダブルクリックをすると、ログイン画面が開きます。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厚生労働省から送付されたハガキに記載されている「ログイン</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」と「パスワード」</a:t>
            </a:r>
            <a:r>
              <a:rPr lang="ja-JP" altLang="en-US" sz="1400" kern="0" spc="-10" dirty="0">
                <a:solidFill>
                  <a:prstClr val="black"/>
                </a:solidFill>
                <a:latin typeface="Meiryo UI" panose="020B0604030504040204" pitchFamily="50" charset="-128"/>
                <a:ea typeface="Meiryo UI" panose="020B0604030504040204" pitchFamily="50" charset="-128"/>
              </a:rPr>
              <a:t>を入力します。</a:t>
            </a: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a:t>
            </a:r>
          </a:p>
        </p:txBody>
      </p:sp>
      <p:pic>
        <p:nvPicPr>
          <p:cNvPr id="15" name="図 14">
            <a:extLst>
              <a:ext uri="{FF2B5EF4-FFF2-40B4-BE49-F238E27FC236}">
                <a16:creationId xmlns:a16="http://schemas.microsoft.com/office/drawing/2014/main" id="{4B50CCC4-934F-439A-902C-C56CBE6182C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30506" y="3182378"/>
            <a:ext cx="973654" cy="1030262"/>
          </a:xfrm>
          <a:prstGeom prst="rect">
            <a:avLst/>
          </a:prstGeom>
        </p:spPr>
      </p:pic>
      <p:grpSp>
        <p:nvGrpSpPr>
          <p:cNvPr id="16" name="グループ化 15">
            <a:extLst>
              <a:ext uri="{FF2B5EF4-FFF2-40B4-BE49-F238E27FC236}">
                <a16:creationId xmlns:a16="http://schemas.microsoft.com/office/drawing/2014/main" id="{6E1FBAA1-4D16-47B8-973B-8A577FCAB51E}"/>
              </a:ext>
            </a:extLst>
          </p:cNvPr>
          <p:cNvGrpSpPr/>
          <p:nvPr/>
        </p:nvGrpSpPr>
        <p:grpSpPr>
          <a:xfrm>
            <a:off x="4220741" y="1670703"/>
            <a:ext cx="3209164" cy="4265242"/>
            <a:chOff x="2528763" y="6654435"/>
            <a:chExt cx="2543704" cy="3380791"/>
          </a:xfrm>
        </p:grpSpPr>
        <p:pic>
          <p:nvPicPr>
            <p:cNvPr id="17" name="図 16">
              <a:extLst>
                <a:ext uri="{FF2B5EF4-FFF2-40B4-BE49-F238E27FC236}">
                  <a16:creationId xmlns:a16="http://schemas.microsoft.com/office/drawing/2014/main" id="{F1D3F4ED-097D-4766-AF1C-DFC2E20C742E}"/>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528763" y="6654435"/>
              <a:ext cx="2543704" cy="3380791"/>
            </a:xfrm>
            <a:prstGeom prst="rect">
              <a:avLst/>
            </a:prstGeom>
          </p:spPr>
        </p:pic>
        <p:sp>
          <p:nvSpPr>
            <p:cNvPr id="18" name="正方形/長方形 17">
              <a:extLst>
                <a:ext uri="{FF2B5EF4-FFF2-40B4-BE49-F238E27FC236}">
                  <a16:creationId xmlns:a16="http://schemas.microsoft.com/office/drawing/2014/main" id="{BA2F27CD-C475-4CB0-BC57-F36D52E00765}"/>
                </a:ext>
              </a:extLst>
            </p:cNvPr>
            <p:cNvSpPr/>
            <p:nvPr/>
          </p:nvSpPr>
          <p:spPr>
            <a:xfrm>
              <a:off x="2820609" y="8003990"/>
              <a:ext cx="1974281" cy="665280"/>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099078E-65C5-4C8E-984A-8D697B3AA636}"/>
                </a:ext>
              </a:extLst>
            </p:cNvPr>
            <p:cNvSpPr/>
            <p:nvPr/>
          </p:nvSpPr>
          <p:spPr>
            <a:xfrm>
              <a:off x="3346234" y="9172704"/>
              <a:ext cx="914399" cy="328773"/>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矢印 28">
              <a:extLst>
                <a:ext uri="{FF2B5EF4-FFF2-40B4-BE49-F238E27FC236}">
                  <a16:creationId xmlns:a16="http://schemas.microsoft.com/office/drawing/2014/main" id="{063D5FEA-B309-4ECD-AC94-B2967BBB3A43}"/>
                </a:ext>
              </a:extLst>
            </p:cNvPr>
            <p:cNvSpPr/>
            <p:nvPr/>
          </p:nvSpPr>
          <p:spPr>
            <a:xfrm rot="20486593" flipH="1">
              <a:off x="4037099" y="9350200"/>
              <a:ext cx="104669" cy="18315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02A3185-6AF5-4496-9756-50B93C0E0221}"/>
              </a:ext>
            </a:extLst>
          </p:cNvPr>
          <p:cNvSpPr/>
          <p:nvPr/>
        </p:nvSpPr>
        <p:spPr>
          <a:xfrm>
            <a:off x="1233941" y="4451555"/>
            <a:ext cx="2166784"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ダウンロードした「起動アイコン」をダブルクリックします</a:t>
            </a:r>
          </a:p>
        </p:txBody>
      </p:sp>
      <p:sp>
        <p:nvSpPr>
          <p:cNvPr id="22" name="上矢印 28">
            <a:extLst>
              <a:ext uri="{FF2B5EF4-FFF2-40B4-BE49-F238E27FC236}">
                <a16:creationId xmlns:a16="http://schemas.microsoft.com/office/drawing/2014/main" id="{2F54AC46-D34B-4178-A1B2-9A8752FCBF4B}"/>
              </a:ext>
            </a:extLst>
          </p:cNvPr>
          <p:cNvSpPr/>
          <p:nvPr/>
        </p:nvSpPr>
        <p:spPr>
          <a:xfrm rot="20486593" flipH="1">
            <a:off x="2587589" y="404171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E991BA4-A04B-4476-B2D2-71D580F809FC}"/>
              </a:ext>
            </a:extLst>
          </p:cNvPr>
          <p:cNvSpPr/>
          <p:nvPr/>
        </p:nvSpPr>
        <p:spPr>
          <a:xfrm rot="16200000" flipV="1">
            <a:off x="3103594" y="3533018"/>
            <a:ext cx="1260000" cy="218835"/>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吹き出し: 線 55">
            <a:extLst>
              <a:ext uri="{FF2B5EF4-FFF2-40B4-BE49-F238E27FC236}">
                <a16:creationId xmlns:a16="http://schemas.microsoft.com/office/drawing/2014/main" id="{DC38559C-729D-424E-8FA1-85FCCB5D2007}"/>
              </a:ext>
            </a:extLst>
          </p:cNvPr>
          <p:cNvSpPr/>
          <p:nvPr/>
        </p:nvSpPr>
        <p:spPr>
          <a:xfrm>
            <a:off x="6868334" y="2483399"/>
            <a:ext cx="2763173" cy="1058071"/>
          </a:xfrm>
          <a:prstGeom prst="borderCallout1">
            <a:avLst>
              <a:gd name="adj1" fmla="val 48537"/>
              <a:gd name="adj2" fmla="val -2672"/>
              <a:gd name="adj3" fmla="val 99899"/>
              <a:gd name="adj4" fmla="val -474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2A7C7DEB-5E9F-4F67-BB03-EE49822D5E56}"/>
              </a:ext>
            </a:extLst>
          </p:cNvPr>
          <p:cNvGrpSpPr/>
          <p:nvPr/>
        </p:nvGrpSpPr>
        <p:grpSpPr>
          <a:xfrm>
            <a:off x="6958694" y="2688660"/>
            <a:ext cx="942422" cy="627074"/>
            <a:chOff x="2290985" y="6272074"/>
            <a:chExt cx="1042887" cy="693922"/>
          </a:xfrm>
        </p:grpSpPr>
        <p:sp>
          <p:nvSpPr>
            <p:cNvPr id="40" name="角丸四角形 71">
              <a:extLst>
                <a:ext uri="{FF2B5EF4-FFF2-40B4-BE49-F238E27FC236}">
                  <a16:creationId xmlns:a16="http://schemas.microsoft.com/office/drawing/2014/main" id="{6BD08FA1-80D5-4686-85D2-E0EF6EAD76BB}"/>
                </a:ext>
              </a:extLst>
            </p:cNvPr>
            <p:cNvSpPr/>
            <p:nvPr/>
          </p:nvSpPr>
          <p:spPr>
            <a:xfrm>
              <a:off x="2290985" y="6272074"/>
              <a:ext cx="952087" cy="693922"/>
            </a:xfrm>
            <a:prstGeom prst="roundRect">
              <a:avLst/>
            </a:prstGeom>
            <a:solidFill>
              <a:srgbClr val="ED7D31">
                <a:lumMod val="20000"/>
                <a:lumOff val="80000"/>
              </a:srgbClr>
            </a:solidFill>
            <a:ln w="12700" cap="flat" cmpd="sng" algn="ctr">
              <a:solidFill>
                <a:srgbClr val="EA6432"/>
              </a:solidFill>
              <a:prstDash val="solid"/>
              <a:miter lim="800000"/>
            </a:ln>
            <a:effectLst/>
          </p:spPr>
          <p:txBody>
            <a:bodyPr numCol="1" rtlCol="0" anchor="t"/>
            <a:lstStyle/>
            <a:p>
              <a:pPr marL="0" marR="0" lvl="0" indent="274638" defTabSz="1042744"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68FD98A1-B2C3-4532-8CFD-30D7CAC5F340}"/>
                </a:ext>
              </a:extLst>
            </p:cNvPr>
            <p:cNvSpPr/>
            <p:nvPr/>
          </p:nvSpPr>
          <p:spPr>
            <a:xfrm>
              <a:off x="2382101" y="6691374"/>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42" name="グループ化 41">
              <a:extLst>
                <a:ext uri="{FF2B5EF4-FFF2-40B4-BE49-F238E27FC236}">
                  <a16:creationId xmlns:a16="http://schemas.microsoft.com/office/drawing/2014/main" id="{914A9249-1BD5-4A01-93C1-DD1B602CA832}"/>
                </a:ext>
              </a:extLst>
            </p:cNvPr>
            <p:cNvGrpSpPr/>
            <p:nvPr/>
          </p:nvGrpSpPr>
          <p:grpSpPr>
            <a:xfrm>
              <a:off x="2471720" y="6420052"/>
              <a:ext cx="562405" cy="283895"/>
              <a:chOff x="1764150" y="4729884"/>
              <a:chExt cx="1393344" cy="701766"/>
            </a:xfrm>
          </p:grpSpPr>
          <p:grpSp>
            <p:nvGrpSpPr>
              <p:cNvPr id="43" name="グループ化 42">
                <a:extLst>
                  <a:ext uri="{FF2B5EF4-FFF2-40B4-BE49-F238E27FC236}">
                    <a16:creationId xmlns:a16="http://schemas.microsoft.com/office/drawing/2014/main" id="{21D29D11-9F83-412E-A1A7-3E67EDE58C3A}"/>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53" name="Freeform 75">
                  <a:extLst>
                    <a:ext uri="{FF2B5EF4-FFF2-40B4-BE49-F238E27FC236}">
                      <a16:creationId xmlns:a16="http://schemas.microsoft.com/office/drawing/2014/main" id="{99D6C0BF-76C0-41B5-9707-8AC6073BA928}"/>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 name="Rectangle 76">
                  <a:extLst>
                    <a:ext uri="{FF2B5EF4-FFF2-40B4-BE49-F238E27FC236}">
                      <a16:creationId xmlns:a16="http://schemas.microsoft.com/office/drawing/2014/main" id="{34ED1961-FAA9-42A3-B5C5-E6DEB26621EE}"/>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Freeform 77">
                  <a:extLst>
                    <a:ext uri="{FF2B5EF4-FFF2-40B4-BE49-F238E27FC236}">
                      <a16:creationId xmlns:a16="http://schemas.microsoft.com/office/drawing/2014/main" id="{D544C3DB-8628-42F0-A74A-5188380DF945}"/>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44" name="グループ化 43">
                <a:extLst>
                  <a:ext uri="{FF2B5EF4-FFF2-40B4-BE49-F238E27FC236}">
                    <a16:creationId xmlns:a16="http://schemas.microsoft.com/office/drawing/2014/main" id="{81AE7A21-0895-40B3-92DB-68697D4196EC}"/>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45" name="Freeform 5">
                  <a:extLst>
                    <a:ext uri="{FF2B5EF4-FFF2-40B4-BE49-F238E27FC236}">
                      <a16:creationId xmlns:a16="http://schemas.microsoft.com/office/drawing/2014/main" id="{5AFCEC69-B6BB-4A3B-AF7E-B3639C002BF5}"/>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6" name="Oval 28">
                  <a:extLst>
                    <a:ext uri="{FF2B5EF4-FFF2-40B4-BE49-F238E27FC236}">
                      <a16:creationId xmlns:a16="http://schemas.microsoft.com/office/drawing/2014/main" id="{841D8FC6-9B3F-4F41-A0AA-51363642909F}"/>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7" name="Oval 29">
                  <a:extLst>
                    <a:ext uri="{FF2B5EF4-FFF2-40B4-BE49-F238E27FC236}">
                      <a16:creationId xmlns:a16="http://schemas.microsoft.com/office/drawing/2014/main" id="{51FDE5BC-8606-4A38-905C-7E6875CEC5FD}"/>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8" name="Freeform 30">
                  <a:extLst>
                    <a:ext uri="{FF2B5EF4-FFF2-40B4-BE49-F238E27FC236}">
                      <a16:creationId xmlns:a16="http://schemas.microsoft.com/office/drawing/2014/main" id="{57643B26-729A-4E9A-AE91-8D62D7692327}"/>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9" name="Freeform 31">
                  <a:extLst>
                    <a:ext uri="{FF2B5EF4-FFF2-40B4-BE49-F238E27FC236}">
                      <a16:creationId xmlns:a16="http://schemas.microsoft.com/office/drawing/2014/main" id="{43AD5BD1-2A24-43E6-989D-F32926314007}"/>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0" name="Freeform 32">
                  <a:extLst>
                    <a:ext uri="{FF2B5EF4-FFF2-40B4-BE49-F238E27FC236}">
                      <a16:creationId xmlns:a16="http://schemas.microsoft.com/office/drawing/2014/main" id="{FEF5A396-39E3-4386-ABE7-F0D25542CB04}"/>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1" name="Freeform 33">
                  <a:extLst>
                    <a:ext uri="{FF2B5EF4-FFF2-40B4-BE49-F238E27FC236}">
                      <a16:creationId xmlns:a16="http://schemas.microsoft.com/office/drawing/2014/main" id="{08E05944-FA99-4E15-A0D2-3DAFE4FA5221}"/>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2" name="Freeform 34">
                  <a:extLst>
                    <a:ext uri="{FF2B5EF4-FFF2-40B4-BE49-F238E27FC236}">
                      <a16:creationId xmlns:a16="http://schemas.microsoft.com/office/drawing/2014/main" id="{ABE75FCE-FB0B-480F-B5CD-4E75136B277C}"/>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sp>
        <p:nvSpPr>
          <p:cNvPr id="8" name="テキスト ボックス 7">
            <a:extLst>
              <a:ext uri="{FF2B5EF4-FFF2-40B4-BE49-F238E27FC236}">
                <a16:creationId xmlns:a16="http://schemas.microsoft.com/office/drawing/2014/main" id="{80C76DEF-8BC4-4201-AA17-9B616469DD78}"/>
              </a:ext>
            </a:extLst>
          </p:cNvPr>
          <p:cNvSpPr txBox="1"/>
          <p:nvPr/>
        </p:nvSpPr>
        <p:spPr>
          <a:xfrm>
            <a:off x="7803676" y="2585829"/>
            <a:ext cx="1845202" cy="830997"/>
          </a:xfrm>
          <a:prstGeom prst="rect">
            <a:avLst/>
          </a:prstGeom>
          <a:noFill/>
        </p:spPr>
        <p:txBody>
          <a:bodyPr wrap="square" rtlCol="0">
            <a:spAutoFit/>
          </a:bodyPr>
          <a:lstStyle/>
          <a:p>
            <a:r>
              <a:rPr kumimoji="1" lang="ja-JP" altLang="en-US" sz="1200" b="1" u="sng" dirty="0">
                <a:solidFill>
                  <a:srgbClr val="FF0000"/>
                </a:solidFill>
                <a:latin typeface="Meiryo UI" panose="020B0604030504040204" pitchFamily="50" charset="-128"/>
                <a:ea typeface="Meiryo UI" panose="020B0604030504040204" pitchFamily="50" charset="-128"/>
              </a:rPr>
              <a:t>厚生労働省から送付されたハガキに記載されている</a:t>
            </a:r>
            <a:r>
              <a:rPr kumimoji="1" lang="en-US" altLang="ja-JP" sz="1200" b="1" u="sng" dirty="0">
                <a:solidFill>
                  <a:srgbClr val="FF0000"/>
                </a:solidFill>
                <a:latin typeface="Meiryo UI" panose="020B0604030504040204" pitchFamily="50" charset="-128"/>
                <a:ea typeface="Meiryo UI" panose="020B0604030504040204" pitchFamily="50" charset="-128"/>
              </a:rPr>
              <a:t/>
            </a:r>
            <a:br>
              <a:rPr kumimoji="1" lang="en-US" altLang="ja-JP" sz="1200" b="1" u="sng" dirty="0">
                <a:solidFill>
                  <a:srgbClr val="FF0000"/>
                </a:solidFill>
                <a:latin typeface="Meiryo UI" panose="020B0604030504040204" pitchFamily="50" charset="-128"/>
                <a:ea typeface="Meiryo UI" panose="020B0604030504040204" pitchFamily="50" charset="-128"/>
              </a:rPr>
            </a:br>
            <a:r>
              <a:rPr kumimoji="1" lang="ja-JP" altLang="en-US" sz="1200" b="1" u="sng" dirty="0">
                <a:solidFill>
                  <a:srgbClr val="FF0000"/>
                </a:solidFill>
                <a:latin typeface="Meiryo UI" panose="020B0604030504040204" pitchFamily="50" charset="-128"/>
                <a:ea typeface="Meiryo UI" panose="020B0604030504040204" pitchFamily="50" charset="-128"/>
              </a:rPr>
              <a:t>「ログイン</a:t>
            </a:r>
            <a:r>
              <a:rPr kumimoji="1" lang="en-US" altLang="ja-JP" sz="1200" b="1" u="sng" dirty="0">
                <a:solidFill>
                  <a:srgbClr val="FF0000"/>
                </a:solidFill>
                <a:latin typeface="Meiryo UI" panose="020B0604030504040204" pitchFamily="50" charset="-128"/>
                <a:ea typeface="Meiryo UI" panose="020B0604030504040204" pitchFamily="50" charset="-128"/>
              </a:rPr>
              <a:t>ID</a:t>
            </a:r>
            <a:r>
              <a:rPr kumimoji="1" lang="ja-JP" altLang="en-US" sz="1200" b="1" u="sng" dirty="0">
                <a:solidFill>
                  <a:srgbClr val="FF0000"/>
                </a:solidFill>
                <a:latin typeface="Meiryo UI" panose="020B0604030504040204" pitchFamily="50" charset="-128"/>
                <a:ea typeface="Meiryo UI" panose="020B0604030504040204" pitchFamily="50" charset="-128"/>
              </a:rPr>
              <a:t>」と「パスワード」</a:t>
            </a:r>
            <a:r>
              <a:rPr kumimoji="1" lang="ja-JP" altLang="en-US" sz="1200" dirty="0">
                <a:solidFill>
                  <a:srgbClr val="FF0000"/>
                </a:solidFill>
                <a:latin typeface="Meiryo UI" panose="020B0604030504040204" pitchFamily="50" charset="-128"/>
                <a:ea typeface="Meiryo UI" panose="020B0604030504040204" pitchFamily="50" charset="-128"/>
              </a:rPr>
              <a:t>を入力します</a:t>
            </a:r>
          </a:p>
        </p:txBody>
      </p:sp>
      <p:sp>
        <p:nvSpPr>
          <p:cNvPr id="59" name="正方形/長方形 58">
            <a:extLst>
              <a:ext uri="{FF2B5EF4-FFF2-40B4-BE49-F238E27FC236}">
                <a16:creationId xmlns:a16="http://schemas.microsoft.com/office/drawing/2014/main" id="{A99CE6ED-EE54-4FE9-B7A9-786E2C1968A4}"/>
              </a:ext>
            </a:extLst>
          </p:cNvPr>
          <p:cNvSpPr/>
          <p:nvPr/>
        </p:nvSpPr>
        <p:spPr>
          <a:xfrm>
            <a:off x="6321506" y="5500098"/>
            <a:ext cx="231139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「ログイン</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」と「パスワード」を入力したら、「ログイン」ボタンを押します</a:t>
            </a:r>
          </a:p>
        </p:txBody>
      </p:sp>
      <p:sp>
        <p:nvSpPr>
          <p:cNvPr id="60" name="上矢印 28">
            <a:extLst>
              <a:ext uri="{FF2B5EF4-FFF2-40B4-BE49-F238E27FC236}">
                <a16:creationId xmlns:a16="http://schemas.microsoft.com/office/drawing/2014/main" id="{59AC7559-E848-4150-BBDE-CA7457017DED}"/>
              </a:ext>
            </a:extLst>
          </p:cNvPr>
          <p:cNvSpPr/>
          <p:nvPr/>
        </p:nvSpPr>
        <p:spPr>
          <a:xfrm rot="20486593" flipH="1">
            <a:off x="6117226" y="5069698"/>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4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③管理ユーザー：端末登録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初回ログイン時は、端末登録（＝</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）に利用するパソコンとしての登録）を行う画面へ進みます。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画面の説明に従い、一時パスコードを入力してください。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P10-P12</a:t>
            </a:r>
          </a:p>
        </p:txBody>
      </p:sp>
      <p:pic>
        <p:nvPicPr>
          <p:cNvPr id="36" name="図 35">
            <a:extLst>
              <a:ext uri="{FF2B5EF4-FFF2-40B4-BE49-F238E27FC236}">
                <a16:creationId xmlns:a16="http://schemas.microsoft.com/office/drawing/2014/main" id="{985C08A9-FEC1-4E24-8639-B03011CE9489}"/>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9305" y="1625829"/>
            <a:ext cx="8047390" cy="3269956"/>
          </a:xfrm>
          <a:prstGeom prst="rect">
            <a:avLst/>
          </a:prstGeom>
        </p:spPr>
      </p:pic>
      <p:sp>
        <p:nvSpPr>
          <p:cNvPr id="9" name="屈折矢印 11">
            <a:extLst>
              <a:ext uri="{FF2B5EF4-FFF2-40B4-BE49-F238E27FC236}">
                <a16:creationId xmlns:a16="http://schemas.microsoft.com/office/drawing/2014/main" id="{2C558997-5192-4329-BBAD-9468F627D280}"/>
              </a:ext>
            </a:extLst>
          </p:cNvPr>
          <p:cNvSpPr/>
          <p:nvPr/>
        </p:nvSpPr>
        <p:spPr>
          <a:xfrm rot="5400000">
            <a:off x="4765594" y="5011947"/>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13C70DF-3003-4C54-9C86-C84730FED51F}"/>
              </a:ext>
            </a:extLst>
          </p:cNvPr>
          <p:cNvSpPr/>
          <p:nvPr/>
        </p:nvSpPr>
        <p:spPr>
          <a:xfrm>
            <a:off x="5771705" y="5363462"/>
            <a:ext cx="265518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初期パスワード変更画面へ進みます</a:t>
            </a:r>
          </a:p>
        </p:txBody>
      </p:sp>
    </p:spTree>
    <p:extLst>
      <p:ext uri="{BB962C8B-B14F-4D97-AF65-F5344CB8AC3E}">
        <p14:creationId xmlns:p14="http://schemas.microsoft.com/office/powerpoint/2010/main" val="182300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管理ユーザーのトップ画面</a:t>
            </a:r>
            <a:endParaRPr kumimoji="1" lang="en-US" altLang="ja-JP" sz="2000" b="1" dirty="0">
              <a:solidFill>
                <a:prstClr val="white"/>
              </a:solidFill>
              <a:latin typeface="HG丸ｺﾞｼｯｸM-PRO" pitchFamily="50" charset="-128"/>
              <a:ea typeface="HG丸ｺﾞｼｯｸM-PRO" pitchFamily="50" charset="-128"/>
            </a:endParaRP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初期パスワードの変更が完了すると、トップ画面が開きます。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これで初回ログイン時の作業は完了です。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回目以降にログインする際は、「起動アイコン」から「ログイン</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」と「パスワード」を入力することでトップ画面が開きます</a:t>
            </a:r>
            <a:r>
              <a:rPr lang="ja-JP" altLang="en-US" sz="1400" kern="0" spc="-10" dirty="0">
                <a:solidFill>
                  <a:prstClr val="black"/>
                </a:solidFill>
                <a:latin typeface="Meiryo UI" panose="020B0604030504040204" pitchFamily="50" charset="-128"/>
                <a:ea typeface="Meiryo UI" panose="020B0604030504040204" pitchFamily="50" charset="-128"/>
              </a:rPr>
              <a:t>。</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P10-P12</a:t>
            </a:r>
          </a:p>
        </p:txBody>
      </p:sp>
      <p:pic>
        <p:nvPicPr>
          <p:cNvPr id="9" name="図 8">
            <a:extLst>
              <a:ext uri="{FF2B5EF4-FFF2-40B4-BE49-F238E27FC236}">
                <a16:creationId xmlns:a16="http://schemas.microsoft.com/office/drawing/2014/main" id="{F7D00D8C-C86B-4E3D-B580-FB1272517BD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37950" y="1822150"/>
            <a:ext cx="7430099" cy="4164122"/>
          </a:xfrm>
          <a:prstGeom prst="rect">
            <a:avLst/>
          </a:prstGeom>
        </p:spPr>
      </p:pic>
    </p:spTree>
    <p:extLst>
      <p:ext uri="{BB962C8B-B14F-4D97-AF65-F5344CB8AC3E}">
        <p14:creationId xmlns:p14="http://schemas.microsoft.com/office/powerpoint/2010/main" val="79475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テキスト ボックス 136">
            <a:extLst>
              <a:ext uri="{FF2B5EF4-FFF2-40B4-BE49-F238E27FC236}">
                <a16:creationId xmlns:a16="http://schemas.microsoft.com/office/drawing/2014/main" id="{F96CBB87-7582-4902-B96C-DF0537DF9BCA}"/>
              </a:ext>
            </a:extLst>
          </p:cNvPr>
          <p:cNvSpPr txBox="1">
            <a:spLocks noChangeArrowheads="1"/>
          </p:cNvSpPr>
          <p:nvPr/>
        </p:nvSpPr>
        <p:spPr bwMode="auto">
          <a:xfrm>
            <a:off x="86266" y="6331366"/>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まず、</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「管理ユーザー」が「操作職員の登録」</a:t>
            </a:r>
            <a:r>
              <a:rPr lang="ja-JP" altLang="en-US" sz="1400" kern="0" spc="-10" dirty="0">
                <a:solidFill>
                  <a:prstClr val="black"/>
                </a:solidFill>
                <a:latin typeface="Meiryo UI" panose="020B0604030504040204" pitchFamily="50" charset="-128"/>
                <a:ea typeface="Meiryo UI" panose="020B0604030504040204" pitchFamily="50" charset="-128"/>
              </a:rPr>
              <a:t>を行います。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続いて、「操作職員」のログインに必要な手順を説明します。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grpSp>
        <p:nvGrpSpPr>
          <p:cNvPr id="8" name="グループ化 7">
            <a:extLst>
              <a:ext uri="{FF2B5EF4-FFF2-40B4-BE49-F238E27FC236}">
                <a16:creationId xmlns:a16="http://schemas.microsoft.com/office/drawing/2014/main" id="{89AE99E5-4239-46C9-BA0F-4922D928997A}"/>
              </a:ext>
            </a:extLst>
          </p:cNvPr>
          <p:cNvGrpSpPr/>
          <p:nvPr/>
        </p:nvGrpSpPr>
        <p:grpSpPr>
          <a:xfrm>
            <a:off x="2658752" y="1628295"/>
            <a:ext cx="5570848" cy="3915941"/>
            <a:chOff x="523628" y="2066429"/>
            <a:chExt cx="4418402" cy="3105847"/>
          </a:xfrm>
        </p:grpSpPr>
        <p:sp>
          <p:nvSpPr>
            <p:cNvPr id="10" name="角丸四角形 129">
              <a:extLst>
                <a:ext uri="{FF2B5EF4-FFF2-40B4-BE49-F238E27FC236}">
                  <a16:creationId xmlns:a16="http://schemas.microsoft.com/office/drawing/2014/main" id="{575CE343-41B8-4965-8936-522ECE06FB4D}"/>
                </a:ext>
              </a:extLst>
            </p:cNvPr>
            <p:cNvSpPr/>
            <p:nvPr/>
          </p:nvSpPr>
          <p:spPr>
            <a:xfrm>
              <a:off x="3683061" y="4508434"/>
              <a:ext cx="1046624" cy="649400"/>
            </a:xfrm>
            <a:prstGeom prst="roundRect">
              <a:avLst/>
            </a:prstGeom>
            <a:solidFill>
              <a:schemeClr val="bg1">
                <a:lumMod val="95000"/>
              </a:schemeClr>
            </a:solidFill>
            <a:ln w="12700" cap="flat" cmpd="sng" algn="ctr">
              <a:solidFill>
                <a:srgbClr val="13935A"/>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角丸四角形 130">
              <a:extLst>
                <a:ext uri="{FF2B5EF4-FFF2-40B4-BE49-F238E27FC236}">
                  <a16:creationId xmlns:a16="http://schemas.microsoft.com/office/drawing/2014/main" id="{1E36D0BF-BF94-4684-BBD7-E732BD4A702C}"/>
                </a:ext>
              </a:extLst>
            </p:cNvPr>
            <p:cNvSpPr/>
            <p:nvPr/>
          </p:nvSpPr>
          <p:spPr>
            <a:xfrm>
              <a:off x="1834137" y="4484295"/>
              <a:ext cx="898700" cy="659680"/>
            </a:xfrm>
            <a:prstGeom prst="roundRect">
              <a:avLst/>
            </a:prstGeom>
            <a:solidFill>
              <a:schemeClr val="bg1">
                <a:lumMod val="95000"/>
              </a:schemeClr>
            </a:solidFill>
            <a:ln w="12700" cap="flat" cmpd="sng" algn="ctr">
              <a:solidFill>
                <a:srgbClr val="A3B21B"/>
              </a:solid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円/楕円 133">
              <a:extLst>
                <a:ext uri="{FF2B5EF4-FFF2-40B4-BE49-F238E27FC236}">
                  <a16:creationId xmlns:a16="http://schemas.microsoft.com/office/drawing/2014/main" id="{EF47111B-DE21-4E2C-9B37-923F11075712}"/>
                </a:ext>
              </a:extLst>
            </p:cNvPr>
            <p:cNvSpPr/>
            <p:nvPr/>
          </p:nvSpPr>
          <p:spPr>
            <a:xfrm>
              <a:off x="1961396" y="3576334"/>
              <a:ext cx="1087899" cy="484594"/>
            </a:xfrm>
            <a:prstGeom prst="ellipse">
              <a:avLst/>
            </a:prstGeom>
            <a:gradFill flip="none" rotWithShape="1">
              <a:gsLst>
                <a:gs pos="0">
                  <a:srgbClr val="B13482"/>
                </a:gs>
                <a:gs pos="42000">
                  <a:srgbClr val="E6D6F2"/>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円/楕円 134">
              <a:extLst>
                <a:ext uri="{FF2B5EF4-FFF2-40B4-BE49-F238E27FC236}">
                  <a16:creationId xmlns:a16="http://schemas.microsoft.com/office/drawing/2014/main" id="{77050B84-4D41-4DAC-A186-E8E4878D5B01}"/>
                </a:ext>
              </a:extLst>
            </p:cNvPr>
            <p:cNvSpPr/>
            <p:nvPr/>
          </p:nvSpPr>
          <p:spPr>
            <a:xfrm>
              <a:off x="523628" y="3582047"/>
              <a:ext cx="1099883" cy="488837"/>
            </a:xfrm>
            <a:prstGeom prst="ellipse">
              <a:avLst/>
            </a:prstGeom>
            <a:gradFill flip="none" rotWithShape="1">
              <a:gsLst>
                <a:gs pos="0">
                  <a:srgbClr val="F3962C"/>
                </a:gs>
                <a:gs pos="47000">
                  <a:srgbClr val="ED7D31">
                    <a:lumMod val="20000"/>
                    <a:lumOff val="80000"/>
                  </a:srgbClr>
                </a:gs>
                <a:gs pos="100000">
                  <a:sysClr val="window" lastClr="FFFFFF"/>
                </a:gs>
              </a:gsLst>
              <a:lin ang="16200000" scaled="1"/>
              <a:tileRect/>
            </a:gra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3B8CA129-80BC-4950-BFBB-F3F927287CDC}"/>
                </a:ext>
              </a:extLst>
            </p:cNvPr>
            <p:cNvSpPr/>
            <p:nvPr/>
          </p:nvSpPr>
          <p:spPr>
            <a:xfrm>
              <a:off x="697523" y="3815946"/>
              <a:ext cx="951771"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管理ユーザー</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BBD76AB7-212C-4C5E-9386-323A3A9B4F94}"/>
                </a:ext>
              </a:extLst>
            </p:cNvPr>
            <p:cNvSpPr/>
            <p:nvPr/>
          </p:nvSpPr>
          <p:spPr>
            <a:xfrm>
              <a:off x="2217577" y="3813351"/>
              <a:ext cx="2251382"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操作職員</a:t>
              </a:r>
            </a:p>
          </p:txBody>
        </p:sp>
        <p:grpSp>
          <p:nvGrpSpPr>
            <p:cNvPr id="16" name="グループ化 15">
              <a:extLst>
                <a:ext uri="{FF2B5EF4-FFF2-40B4-BE49-F238E27FC236}">
                  <a16:creationId xmlns:a16="http://schemas.microsoft.com/office/drawing/2014/main" id="{564B6061-05CC-43D0-BAB8-2E125C04CF83}"/>
                </a:ext>
              </a:extLst>
            </p:cNvPr>
            <p:cNvGrpSpPr/>
            <p:nvPr/>
          </p:nvGrpSpPr>
          <p:grpSpPr>
            <a:xfrm>
              <a:off x="730381" y="3383154"/>
              <a:ext cx="750322" cy="377904"/>
              <a:chOff x="1764150" y="4729884"/>
              <a:chExt cx="1393344" cy="701766"/>
            </a:xfrm>
          </p:grpSpPr>
          <p:grpSp>
            <p:nvGrpSpPr>
              <p:cNvPr id="92" name="グループ化 91">
                <a:extLst>
                  <a:ext uri="{FF2B5EF4-FFF2-40B4-BE49-F238E27FC236}">
                    <a16:creationId xmlns:a16="http://schemas.microsoft.com/office/drawing/2014/main" id="{A85A6C14-EC74-4E11-9703-D6AE55F0D6CA}"/>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102" name="Freeform 75">
                  <a:extLst>
                    <a:ext uri="{FF2B5EF4-FFF2-40B4-BE49-F238E27FC236}">
                      <a16:creationId xmlns:a16="http://schemas.microsoft.com/office/drawing/2014/main" id="{B853F087-416B-4B39-B02F-7B03BD9DD905}"/>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3" name="Rectangle 76">
                  <a:extLst>
                    <a:ext uri="{FF2B5EF4-FFF2-40B4-BE49-F238E27FC236}">
                      <a16:creationId xmlns:a16="http://schemas.microsoft.com/office/drawing/2014/main" id="{10713BB3-DBE6-4F98-B7F4-0102AA2E8FA2}"/>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4" name="Freeform 77">
                  <a:extLst>
                    <a:ext uri="{FF2B5EF4-FFF2-40B4-BE49-F238E27FC236}">
                      <a16:creationId xmlns:a16="http://schemas.microsoft.com/office/drawing/2014/main" id="{5B6F1E14-DA3B-4133-8EF6-DA09435588EB}"/>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3" name="グループ化 92">
                <a:extLst>
                  <a:ext uri="{FF2B5EF4-FFF2-40B4-BE49-F238E27FC236}">
                    <a16:creationId xmlns:a16="http://schemas.microsoft.com/office/drawing/2014/main" id="{187AF175-EA05-4B7D-BFA1-B7E558B0692D}"/>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94" name="Freeform 5">
                  <a:extLst>
                    <a:ext uri="{FF2B5EF4-FFF2-40B4-BE49-F238E27FC236}">
                      <a16:creationId xmlns:a16="http://schemas.microsoft.com/office/drawing/2014/main" id="{B8A59770-0750-4CC3-8FA7-C958F44914E8}"/>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5" name="Oval 28">
                  <a:extLst>
                    <a:ext uri="{FF2B5EF4-FFF2-40B4-BE49-F238E27FC236}">
                      <a16:creationId xmlns:a16="http://schemas.microsoft.com/office/drawing/2014/main" id="{E512ECFB-4FAD-41BE-A383-8E36FF10999B}"/>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6" name="Oval 29">
                  <a:extLst>
                    <a:ext uri="{FF2B5EF4-FFF2-40B4-BE49-F238E27FC236}">
                      <a16:creationId xmlns:a16="http://schemas.microsoft.com/office/drawing/2014/main" id="{C9114A9C-2F8B-4693-89ED-44DCAFD0F7AD}"/>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7" name="Freeform 30">
                  <a:extLst>
                    <a:ext uri="{FF2B5EF4-FFF2-40B4-BE49-F238E27FC236}">
                      <a16:creationId xmlns:a16="http://schemas.microsoft.com/office/drawing/2014/main" id="{5CEF839D-C393-419D-80CC-756106280486}"/>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8" name="Freeform 31">
                  <a:extLst>
                    <a:ext uri="{FF2B5EF4-FFF2-40B4-BE49-F238E27FC236}">
                      <a16:creationId xmlns:a16="http://schemas.microsoft.com/office/drawing/2014/main" id="{31D9EC06-CC6A-4AA0-86E4-F85B20BC7407}"/>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99" name="Freeform 32">
                  <a:extLst>
                    <a:ext uri="{FF2B5EF4-FFF2-40B4-BE49-F238E27FC236}">
                      <a16:creationId xmlns:a16="http://schemas.microsoft.com/office/drawing/2014/main" id="{5E4F6FDF-7DDF-4777-9C64-F7C2E6D8CA92}"/>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00" name="Freeform 33">
                  <a:extLst>
                    <a:ext uri="{FF2B5EF4-FFF2-40B4-BE49-F238E27FC236}">
                      <a16:creationId xmlns:a16="http://schemas.microsoft.com/office/drawing/2014/main" id="{4B155E05-AB16-4C71-A409-0350D6CF1AD9}"/>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01" name="Freeform 34">
                  <a:extLst>
                    <a:ext uri="{FF2B5EF4-FFF2-40B4-BE49-F238E27FC236}">
                      <a16:creationId xmlns:a16="http://schemas.microsoft.com/office/drawing/2014/main" id="{7A27E34A-39A0-4D88-BFE6-21E56018A9B6}"/>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17" name="グループ化 16">
              <a:extLst>
                <a:ext uri="{FF2B5EF4-FFF2-40B4-BE49-F238E27FC236}">
                  <a16:creationId xmlns:a16="http://schemas.microsoft.com/office/drawing/2014/main" id="{E75F63CF-F5DC-4B05-945E-E5C3597FB1D7}"/>
                </a:ext>
              </a:extLst>
            </p:cNvPr>
            <p:cNvGrpSpPr/>
            <p:nvPr/>
          </p:nvGrpSpPr>
          <p:grpSpPr>
            <a:xfrm>
              <a:off x="1956813" y="4544060"/>
              <a:ext cx="659863" cy="384390"/>
              <a:chOff x="-3782831" y="4198397"/>
              <a:chExt cx="1286286" cy="749300"/>
            </a:xfrm>
          </p:grpSpPr>
          <p:grpSp>
            <p:nvGrpSpPr>
              <p:cNvPr id="79" name="グループ化 78">
                <a:extLst>
                  <a:ext uri="{FF2B5EF4-FFF2-40B4-BE49-F238E27FC236}">
                    <a16:creationId xmlns:a16="http://schemas.microsoft.com/office/drawing/2014/main" id="{CCC1915A-6343-499F-8010-5EC6740C7E43}"/>
                  </a:ext>
                </a:extLst>
              </p:cNvPr>
              <p:cNvGrpSpPr>
                <a:grpSpLocks noChangeAspect="1"/>
              </p:cNvGrpSpPr>
              <p:nvPr/>
            </p:nvGrpSpPr>
            <p:grpSpPr>
              <a:xfrm>
                <a:off x="-3068045" y="4198397"/>
                <a:ext cx="571500" cy="729854"/>
                <a:chOff x="3933825" y="341313"/>
                <a:chExt cx="762000" cy="973138"/>
              </a:xfrm>
              <a:solidFill>
                <a:sysClr val="window" lastClr="FFFFFF">
                  <a:lumMod val="50000"/>
                </a:sysClr>
              </a:solidFill>
            </p:grpSpPr>
            <p:sp>
              <p:nvSpPr>
                <p:cNvPr id="86" name="Freeform 23">
                  <a:extLst>
                    <a:ext uri="{FF2B5EF4-FFF2-40B4-BE49-F238E27FC236}">
                      <a16:creationId xmlns:a16="http://schemas.microsoft.com/office/drawing/2014/main" id="{BA0D4704-19B6-4BEA-A36B-78E69D68986B}"/>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Oval 24">
                  <a:extLst>
                    <a:ext uri="{FF2B5EF4-FFF2-40B4-BE49-F238E27FC236}">
                      <a16:creationId xmlns:a16="http://schemas.microsoft.com/office/drawing/2014/main" id="{B9C5BAA8-6796-486A-85CB-CC7C2899067A}"/>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8" name="Oval 25">
                  <a:extLst>
                    <a:ext uri="{FF2B5EF4-FFF2-40B4-BE49-F238E27FC236}">
                      <a16:creationId xmlns:a16="http://schemas.microsoft.com/office/drawing/2014/main" id="{A3A441A1-AFB7-4F6E-8609-9BF7EA9B7A87}"/>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9" name="Rectangle 26">
                  <a:extLst>
                    <a:ext uri="{FF2B5EF4-FFF2-40B4-BE49-F238E27FC236}">
                      <a16:creationId xmlns:a16="http://schemas.microsoft.com/office/drawing/2014/main" id="{3548C6A0-9598-49BC-B60D-6E50C7EF9FD5}"/>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Freeform 27">
                  <a:extLst>
                    <a:ext uri="{FF2B5EF4-FFF2-40B4-BE49-F238E27FC236}">
                      <a16:creationId xmlns:a16="http://schemas.microsoft.com/office/drawing/2014/main" id="{FA13BB29-D561-4623-A82E-ABE81A781D4F}"/>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1" name="Rectangle 33">
                  <a:extLst>
                    <a:ext uri="{FF2B5EF4-FFF2-40B4-BE49-F238E27FC236}">
                      <a16:creationId xmlns:a16="http://schemas.microsoft.com/office/drawing/2014/main" id="{6F7E1B10-C384-4998-8C5A-8333A719D7A1}"/>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80" name="グループ化 79">
                <a:extLst>
                  <a:ext uri="{FF2B5EF4-FFF2-40B4-BE49-F238E27FC236}">
                    <a16:creationId xmlns:a16="http://schemas.microsoft.com/office/drawing/2014/main" id="{FE94E260-84A9-413A-A2CE-880F2378EB46}"/>
                  </a:ext>
                </a:extLst>
              </p:cNvPr>
              <p:cNvGrpSpPr>
                <a:grpSpLocks noChangeAspect="1"/>
              </p:cNvGrpSpPr>
              <p:nvPr/>
            </p:nvGrpSpPr>
            <p:grpSpPr>
              <a:xfrm>
                <a:off x="-3782831" y="4198397"/>
                <a:ext cx="530225" cy="749300"/>
                <a:chOff x="7627938" y="4062413"/>
                <a:chExt cx="530225" cy="749300"/>
              </a:xfrm>
              <a:solidFill>
                <a:sysClr val="window" lastClr="FFFFFF">
                  <a:lumMod val="50000"/>
                </a:sysClr>
              </a:solidFill>
            </p:grpSpPr>
            <p:sp>
              <p:nvSpPr>
                <p:cNvPr id="81" name="Freeform 25">
                  <a:extLst>
                    <a:ext uri="{FF2B5EF4-FFF2-40B4-BE49-F238E27FC236}">
                      <a16:creationId xmlns:a16="http://schemas.microsoft.com/office/drawing/2014/main" id="{722DF9EF-2076-49A1-98A1-CB55B21C3F78}"/>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2" name="Oval 145">
                  <a:extLst>
                    <a:ext uri="{FF2B5EF4-FFF2-40B4-BE49-F238E27FC236}">
                      <a16:creationId xmlns:a16="http://schemas.microsoft.com/office/drawing/2014/main" id="{F8716B14-CFCE-46F2-852E-F6565471EF7C}"/>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3" name="Oval 146">
                  <a:extLst>
                    <a:ext uri="{FF2B5EF4-FFF2-40B4-BE49-F238E27FC236}">
                      <a16:creationId xmlns:a16="http://schemas.microsoft.com/office/drawing/2014/main" id="{6B129125-F78D-471C-B40C-87C0FF0E3FAC}"/>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4" name="Freeform 147">
                  <a:extLst>
                    <a:ext uri="{FF2B5EF4-FFF2-40B4-BE49-F238E27FC236}">
                      <a16:creationId xmlns:a16="http://schemas.microsoft.com/office/drawing/2014/main" id="{9109DD49-CDA6-47EF-AE16-031C2B9D8944}"/>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85" name="Freeform 192">
                  <a:extLst>
                    <a:ext uri="{FF2B5EF4-FFF2-40B4-BE49-F238E27FC236}">
                      <a16:creationId xmlns:a16="http://schemas.microsoft.com/office/drawing/2014/main" id="{5AD59934-5AD2-4B60-8A04-3BB49501F9DE}"/>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grpSp>
          <p:nvGrpSpPr>
            <p:cNvPr id="18" name="グループ化 17">
              <a:extLst>
                <a:ext uri="{FF2B5EF4-FFF2-40B4-BE49-F238E27FC236}">
                  <a16:creationId xmlns:a16="http://schemas.microsoft.com/office/drawing/2014/main" id="{DA231AF0-6E7C-4432-9D48-3C67E27AD37D}"/>
                </a:ext>
              </a:extLst>
            </p:cNvPr>
            <p:cNvGrpSpPr>
              <a:grpSpLocks noChangeAspect="1"/>
            </p:cNvGrpSpPr>
            <p:nvPr/>
          </p:nvGrpSpPr>
          <p:grpSpPr>
            <a:xfrm>
              <a:off x="4089800" y="4549225"/>
              <a:ext cx="245496" cy="302656"/>
              <a:chOff x="4763" y="971551"/>
              <a:chExt cx="531813" cy="655638"/>
            </a:xfrm>
            <a:solidFill>
              <a:sysClr val="window" lastClr="FFFFFF">
                <a:lumMod val="50000"/>
              </a:sysClr>
            </a:solidFill>
          </p:grpSpPr>
          <p:sp>
            <p:nvSpPr>
              <p:cNvPr id="71" name="Freeform 5">
                <a:extLst>
                  <a:ext uri="{FF2B5EF4-FFF2-40B4-BE49-F238E27FC236}">
                    <a16:creationId xmlns:a16="http://schemas.microsoft.com/office/drawing/2014/main" id="{0DC781DC-C5EB-4EA5-B3F9-580F53DEEE8E}"/>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2" name="Freeform 99">
                <a:extLst>
                  <a:ext uri="{FF2B5EF4-FFF2-40B4-BE49-F238E27FC236}">
                    <a16:creationId xmlns:a16="http://schemas.microsoft.com/office/drawing/2014/main" id="{06C7DE56-9B01-45D3-AED5-0F044FC0191E}"/>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3" name="Freeform 100">
                <a:extLst>
                  <a:ext uri="{FF2B5EF4-FFF2-40B4-BE49-F238E27FC236}">
                    <a16:creationId xmlns:a16="http://schemas.microsoft.com/office/drawing/2014/main" id="{B98ED4ED-90BA-4F3C-8B81-60D9B1C9321F}"/>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4" name="Freeform 101">
                <a:extLst>
                  <a:ext uri="{FF2B5EF4-FFF2-40B4-BE49-F238E27FC236}">
                    <a16:creationId xmlns:a16="http://schemas.microsoft.com/office/drawing/2014/main" id="{096A8882-C43B-4ECD-8A27-6B60871E5343}"/>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5" name="Freeform 102">
                <a:extLst>
                  <a:ext uri="{FF2B5EF4-FFF2-40B4-BE49-F238E27FC236}">
                    <a16:creationId xmlns:a16="http://schemas.microsoft.com/office/drawing/2014/main" id="{2E76EB96-5454-4215-A24D-AD7E2B4BDF2A}"/>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6" name="Freeform 103">
                <a:extLst>
                  <a:ext uri="{FF2B5EF4-FFF2-40B4-BE49-F238E27FC236}">
                    <a16:creationId xmlns:a16="http://schemas.microsoft.com/office/drawing/2014/main" id="{F71280AE-0BCC-4D03-A622-3024BF9795B6}"/>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7" name="Freeform 104">
                <a:extLst>
                  <a:ext uri="{FF2B5EF4-FFF2-40B4-BE49-F238E27FC236}">
                    <a16:creationId xmlns:a16="http://schemas.microsoft.com/office/drawing/2014/main" id="{F15A02D9-0F1E-4366-8FF0-30BC8F3A29A9}"/>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8" name="Freeform 105">
                <a:extLst>
                  <a:ext uri="{FF2B5EF4-FFF2-40B4-BE49-F238E27FC236}">
                    <a16:creationId xmlns:a16="http://schemas.microsoft.com/office/drawing/2014/main" id="{E32E95A7-3711-4A91-B192-8CB03677D3E3}"/>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19" name="グループ化 18">
              <a:extLst>
                <a:ext uri="{FF2B5EF4-FFF2-40B4-BE49-F238E27FC236}">
                  <a16:creationId xmlns:a16="http://schemas.microsoft.com/office/drawing/2014/main" id="{A8AB5665-D186-4990-AED8-560ECAF9AF73}"/>
                </a:ext>
              </a:extLst>
            </p:cNvPr>
            <p:cNvGrpSpPr>
              <a:grpSpLocks noChangeAspect="1"/>
            </p:cNvGrpSpPr>
            <p:nvPr/>
          </p:nvGrpSpPr>
          <p:grpSpPr>
            <a:xfrm>
              <a:off x="4395440" y="4608697"/>
              <a:ext cx="245496" cy="318778"/>
              <a:chOff x="4763" y="2049844"/>
              <a:chExt cx="531813" cy="690563"/>
            </a:xfrm>
            <a:solidFill>
              <a:sysClr val="window" lastClr="FFFFFF">
                <a:lumMod val="50000"/>
              </a:sysClr>
            </a:solidFill>
          </p:grpSpPr>
          <p:sp>
            <p:nvSpPr>
              <p:cNvPr id="62" name="Freeform 28">
                <a:extLst>
                  <a:ext uri="{FF2B5EF4-FFF2-40B4-BE49-F238E27FC236}">
                    <a16:creationId xmlns:a16="http://schemas.microsoft.com/office/drawing/2014/main" id="{E0BEF34B-CF99-47B2-8AEA-6D3B531DF953}"/>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3" name="Freeform 29">
                <a:extLst>
                  <a:ext uri="{FF2B5EF4-FFF2-40B4-BE49-F238E27FC236}">
                    <a16:creationId xmlns:a16="http://schemas.microsoft.com/office/drawing/2014/main" id="{57B57BF3-36C3-4467-95AE-4C60468B24B8}"/>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4" name="Freeform 352">
                <a:extLst>
                  <a:ext uri="{FF2B5EF4-FFF2-40B4-BE49-F238E27FC236}">
                    <a16:creationId xmlns:a16="http://schemas.microsoft.com/office/drawing/2014/main" id="{67FAA6B8-AD05-45E4-8160-2867ACD90C96}"/>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5" name="Freeform 353">
                <a:extLst>
                  <a:ext uri="{FF2B5EF4-FFF2-40B4-BE49-F238E27FC236}">
                    <a16:creationId xmlns:a16="http://schemas.microsoft.com/office/drawing/2014/main" id="{4AF3045D-B2C7-438B-95F6-345484203045}"/>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6" name="Freeform 354">
                <a:extLst>
                  <a:ext uri="{FF2B5EF4-FFF2-40B4-BE49-F238E27FC236}">
                    <a16:creationId xmlns:a16="http://schemas.microsoft.com/office/drawing/2014/main" id="{94B4F74C-6F7B-4611-82CC-3C27735E9C1C}"/>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7" name="Freeform 355">
                <a:extLst>
                  <a:ext uri="{FF2B5EF4-FFF2-40B4-BE49-F238E27FC236}">
                    <a16:creationId xmlns:a16="http://schemas.microsoft.com/office/drawing/2014/main" id="{834F2F4A-EEC2-4D01-BFB9-2C2BC727E4AB}"/>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8" name="Freeform 356">
                <a:extLst>
                  <a:ext uri="{FF2B5EF4-FFF2-40B4-BE49-F238E27FC236}">
                    <a16:creationId xmlns:a16="http://schemas.microsoft.com/office/drawing/2014/main" id="{C470A514-57DF-4C79-BB84-9CDB96D5D1E3}"/>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9" name="Freeform 357">
                <a:extLst>
                  <a:ext uri="{FF2B5EF4-FFF2-40B4-BE49-F238E27FC236}">
                    <a16:creationId xmlns:a16="http://schemas.microsoft.com/office/drawing/2014/main" id="{41A034A5-4B6F-4A99-B043-B40AFB6AFC88}"/>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70" name="Freeform 358">
                <a:extLst>
                  <a:ext uri="{FF2B5EF4-FFF2-40B4-BE49-F238E27FC236}">
                    <a16:creationId xmlns:a16="http://schemas.microsoft.com/office/drawing/2014/main" id="{E8F970F7-5575-4517-BB9C-3E5CBC15FDE7}"/>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0" name="グループ化 19">
              <a:extLst>
                <a:ext uri="{FF2B5EF4-FFF2-40B4-BE49-F238E27FC236}">
                  <a16:creationId xmlns:a16="http://schemas.microsoft.com/office/drawing/2014/main" id="{735BE865-F013-4584-9EA7-F58F6044E338}"/>
                </a:ext>
              </a:extLst>
            </p:cNvPr>
            <p:cNvGrpSpPr>
              <a:grpSpLocks noChangeAspect="1"/>
            </p:cNvGrpSpPr>
            <p:nvPr/>
          </p:nvGrpSpPr>
          <p:grpSpPr>
            <a:xfrm>
              <a:off x="3789713" y="4610513"/>
              <a:ext cx="245496" cy="315847"/>
              <a:chOff x="3175" y="1860551"/>
              <a:chExt cx="531813" cy="684213"/>
            </a:xfrm>
            <a:solidFill>
              <a:sysClr val="window" lastClr="FFFFFF">
                <a:lumMod val="50000"/>
              </a:sysClr>
            </a:solidFill>
          </p:grpSpPr>
          <p:sp>
            <p:nvSpPr>
              <p:cNvPr id="55" name="Freeform 5">
                <a:extLst>
                  <a:ext uri="{FF2B5EF4-FFF2-40B4-BE49-F238E27FC236}">
                    <a16:creationId xmlns:a16="http://schemas.microsoft.com/office/drawing/2014/main" id="{527CA2FE-4DAA-4C62-B6F8-1415BA394695}"/>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6" name="Oval 31">
                <a:extLst>
                  <a:ext uri="{FF2B5EF4-FFF2-40B4-BE49-F238E27FC236}">
                    <a16:creationId xmlns:a16="http://schemas.microsoft.com/office/drawing/2014/main" id="{0BF0399D-ED7D-4026-B529-9C2F7B4D0534}"/>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7" name="Oval 32">
                <a:extLst>
                  <a:ext uri="{FF2B5EF4-FFF2-40B4-BE49-F238E27FC236}">
                    <a16:creationId xmlns:a16="http://schemas.microsoft.com/office/drawing/2014/main" id="{B6039CB5-000E-4F6B-A379-3D79CD5C541B}"/>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8" name="Freeform 33">
                <a:extLst>
                  <a:ext uri="{FF2B5EF4-FFF2-40B4-BE49-F238E27FC236}">
                    <a16:creationId xmlns:a16="http://schemas.microsoft.com/office/drawing/2014/main" id="{AFAADA21-CAD9-43DE-8A2D-1C9D5231A034}"/>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59" name="Freeform 34">
                <a:extLst>
                  <a:ext uri="{FF2B5EF4-FFF2-40B4-BE49-F238E27FC236}">
                    <a16:creationId xmlns:a16="http://schemas.microsoft.com/office/drawing/2014/main" id="{1106D380-B1B7-44DB-87A1-E5BA7F694053}"/>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0" name="Freeform 35">
                <a:extLst>
                  <a:ext uri="{FF2B5EF4-FFF2-40B4-BE49-F238E27FC236}">
                    <a16:creationId xmlns:a16="http://schemas.microsoft.com/office/drawing/2014/main" id="{0E43BC04-DB02-4C5D-AD65-463A4645C7DA}"/>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sp>
            <p:nvSpPr>
              <p:cNvPr id="61" name="Freeform 36">
                <a:extLst>
                  <a:ext uri="{FF2B5EF4-FFF2-40B4-BE49-F238E27FC236}">
                    <a16:creationId xmlns:a16="http://schemas.microsoft.com/office/drawing/2014/main" id="{5AC1F72C-0680-47EE-B36D-178B0BCD86DD}"/>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endParaRPr>
              </a:p>
            </p:txBody>
          </p:sp>
        </p:grpSp>
        <p:grpSp>
          <p:nvGrpSpPr>
            <p:cNvPr id="21" name="グループ化 20">
              <a:extLst>
                <a:ext uri="{FF2B5EF4-FFF2-40B4-BE49-F238E27FC236}">
                  <a16:creationId xmlns:a16="http://schemas.microsoft.com/office/drawing/2014/main" id="{B9D98DA8-FD81-4F4C-8FCC-99E392ECDF29}"/>
                </a:ext>
              </a:extLst>
            </p:cNvPr>
            <p:cNvGrpSpPr/>
            <p:nvPr/>
          </p:nvGrpSpPr>
          <p:grpSpPr>
            <a:xfrm>
              <a:off x="2212892" y="3437177"/>
              <a:ext cx="636917" cy="400154"/>
              <a:chOff x="4835524" y="3138722"/>
              <a:chExt cx="1477260" cy="928113"/>
            </a:xfrm>
          </p:grpSpPr>
          <p:sp>
            <p:nvSpPr>
              <p:cNvPr id="43" name="Freeform 192">
                <a:extLst>
                  <a:ext uri="{FF2B5EF4-FFF2-40B4-BE49-F238E27FC236}">
                    <a16:creationId xmlns:a16="http://schemas.microsoft.com/office/drawing/2014/main" id="{C6966F36-A768-4DA1-8787-FFF865F1CEFE}"/>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44" name="グループ化 43">
                <a:extLst>
                  <a:ext uri="{FF2B5EF4-FFF2-40B4-BE49-F238E27FC236}">
                    <a16:creationId xmlns:a16="http://schemas.microsoft.com/office/drawing/2014/main" id="{20D027B4-AD07-4BA1-A3D2-25FABC3F277D}"/>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51" name="Freeform 5">
                  <a:extLst>
                    <a:ext uri="{FF2B5EF4-FFF2-40B4-BE49-F238E27FC236}">
                      <a16:creationId xmlns:a16="http://schemas.microsoft.com/office/drawing/2014/main" id="{E96B7472-0503-46CC-AFA8-871D53749AEF}"/>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2" name="Oval 154">
                  <a:extLst>
                    <a:ext uri="{FF2B5EF4-FFF2-40B4-BE49-F238E27FC236}">
                      <a16:creationId xmlns:a16="http://schemas.microsoft.com/office/drawing/2014/main" id="{39DCCC1B-8704-4FA7-8F5F-3ABC6959F56D}"/>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3" name="Oval 155">
                  <a:extLst>
                    <a:ext uri="{FF2B5EF4-FFF2-40B4-BE49-F238E27FC236}">
                      <a16:creationId xmlns:a16="http://schemas.microsoft.com/office/drawing/2014/main" id="{286FF7CE-B83D-4696-A015-7997EB720F3D}"/>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4" name="Freeform 156">
                  <a:extLst>
                    <a:ext uri="{FF2B5EF4-FFF2-40B4-BE49-F238E27FC236}">
                      <a16:creationId xmlns:a16="http://schemas.microsoft.com/office/drawing/2014/main" id="{3ABE20DC-F567-4830-AFE0-67909CA2C7E0}"/>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45" name="グループ化 44">
                <a:extLst>
                  <a:ext uri="{FF2B5EF4-FFF2-40B4-BE49-F238E27FC236}">
                    <a16:creationId xmlns:a16="http://schemas.microsoft.com/office/drawing/2014/main" id="{27259D2B-022D-43FF-90DA-4B97E20E2B11}"/>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47" name="Freeform 5">
                  <a:extLst>
                    <a:ext uri="{FF2B5EF4-FFF2-40B4-BE49-F238E27FC236}">
                      <a16:creationId xmlns:a16="http://schemas.microsoft.com/office/drawing/2014/main" id="{98DAD3F0-4D03-4A2B-B65A-E64F1A9EB9AE}"/>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8" name="Oval 120">
                  <a:extLst>
                    <a:ext uri="{FF2B5EF4-FFF2-40B4-BE49-F238E27FC236}">
                      <a16:creationId xmlns:a16="http://schemas.microsoft.com/office/drawing/2014/main" id="{F54C9FE7-E128-465E-BF7C-B84BDE16859A}"/>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49" name="Oval 121">
                  <a:extLst>
                    <a:ext uri="{FF2B5EF4-FFF2-40B4-BE49-F238E27FC236}">
                      <a16:creationId xmlns:a16="http://schemas.microsoft.com/office/drawing/2014/main" id="{2AF1BF04-B040-463E-B75C-A95C1C3A5B7F}"/>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50" name="Freeform 122">
                  <a:extLst>
                    <a:ext uri="{FF2B5EF4-FFF2-40B4-BE49-F238E27FC236}">
                      <a16:creationId xmlns:a16="http://schemas.microsoft.com/office/drawing/2014/main" id="{48D7C195-C418-4D17-8930-E1BB72CAFB6D}"/>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46" name="Freeform 192">
                <a:extLst>
                  <a:ext uri="{FF2B5EF4-FFF2-40B4-BE49-F238E27FC236}">
                    <a16:creationId xmlns:a16="http://schemas.microsoft.com/office/drawing/2014/main" id="{87198362-1D89-49E5-B715-F1B79620B87D}"/>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2" name="正方形/長方形 21">
              <a:extLst>
                <a:ext uri="{FF2B5EF4-FFF2-40B4-BE49-F238E27FC236}">
                  <a16:creationId xmlns:a16="http://schemas.microsoft.com/office/drawing/2014/main" id="{25D60CF5-4BF1-4BCC-8657-9D3760200E91}"/>
                </a:ext>
              </a:extLst>
            </p:cNvPr>
            <p:cNvSpPr/>
            <p:nvPr/>
          </p:nvSpPr>
          <p:spPr>
            <a:xfrm>
              <a:off x="1974064" y="4928947"/>
              <a:ext cx="742151" cy="224891"/>
            </a:xfrm>
            <a:prstGeom prst="rect">
              <a:avLst/>
            </a:prstGeom>
            <a:noFill/>
          </p:spPr>
          <p:txBody>
            <a:bodyPr wrap="square" lIns="100796" tIns="50398" rIns="100796" bIns="50398">
              <a:spAutoFit/>
            </a:bodyPr>
            <a:lstStyle/>
            <a:p>
              <a:pPr defTabSz="1042744"/>
              <a:r>
                <a:rPr kumimoji="1" lang="ja-JP" altLang="en-US" sz="800" dirty="0">
                  <a:ln w="0"/>
                  <a:solidFill>
                    <a:prstClr val="black"/>
                  </a:solidFill>
                  <a:latin typeface="メイリオ" panose="020B0604030504040204" pitchFamily="50" charset="-128"/>
                  <a:ea typeface="メイリオ" panose="020B0604030504040204" pitchFamily="50" charset="-128"/>
                </a:rPr>
                <a:t>記録職員</a:t>
              </a:r>
              <a:endParaRPr kumimoji="1" lang="en-US" altLang="ja-JP" sz="800" dirty="0">
                <a:ln w="0"/>
                <a:solidFill>
                  <a:prstClr val="black"/>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686A0369-005C-47F9-8AA5-A54461F3119F}"/>
                </a:ext>
              </a:extLst>
            </p:cNvPr>
            <p:cNvSpPr/>
            <p:nvPr/>
          </p:nvSpPr>
          <p:spPr>
            <a:xfrm>
              <a:off x="739028" y="2711648"/>
              <a:ext cx="1434667" cy="594223"/>
            </a:xfrm>
            <a:prstGeom prst="rect">
              <a:avLst/>
            </a:prstGeom>
            <a:noFill/>
          </p:spPr>
          <p:txBody>
            <a:bodyPr wrap="non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B13482"/>
                  </a:solidFill>
                  <a:latin typeface="メイリオ" panose="020B0604030504040204" pitchFamily="50" charset="-128"/>
                  <a:ea typeface="メイリオ" panose="020B0604030504040204" pitchFamily="50" charset="-128"/>
                </a:rPr>
                <a:t>操作職員情報</a:t>
              </a:r>
              <a:endParaRPr kumimoji="1" lang="en-US" altLang="ja-JP" sz="800">
                <a:ln w="0"/>
                <a:solidFill>
                  <a:srgbClr val="B13482"/>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A3B21B"/>
                  </a:solidFill>
                  <a:latin typeface="メイリオ" panose="020B0604030504040204" pitchFamily="50" charset="-128"/>
                  <a:ea typeface="メイリオ" panose="020B0604030504040204" pitchFamily="50" charset="-128"/>
                </a:rPr>
                <a:t>記録職員情報</a:t>
              </a:r>
              <a:endParaRPr kumimoji="1" lang="en-US" altLang="ja-JP" sz="800">
                <a:ln w="0"/>
                <a:solidFill>
                  <a:srgbClr val="A3B21B"/>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kumimoji="1"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5969EF-CCFD-476D-9943-4BBE430F9A7B}"/>
                </a:ext>
              </a:extLst>
            </p:cNvPr>
            <p:cNvSpPr/>
            <p:nvPr/>
          </p:nvSpPr>
          <p:spPr>
            <a:xfrm>
              <a:off x="2117247" y="2752626"/>
              <a:ext cx="1793628" cy="348002"/>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＜登録</a:t>
              </a:r>
              <a:r>
                <a:rPr kumimoji="1" lang="en-US" altLang="ja-JP" sz="800">
                  <a:ln w="0"/>
                  <a:solidFill>
                    <a:prstClr val="black"/>
                  </a:solidFill>
                  <a:latin typeface="メイリオ" panose="020B0604030504040204" pitchFamily="50" charset="-128"/>
                  <a:ea typeface="メイリオ" panose="020B0604030504040204" pitchFamily="50" charset="-128"/>
                </a:rPr>
                <a:t>/</a:t>
              </a:r>
              <a:r>
                <a:rPr kumimoji="1" lang="ja-JP" altLang="en-US" sz="800">
                  <a:ln w="0"/>
                  <a:solidFill>
                    <a:prstClr val="black"/>
                  </a:solidFill>
                  <a:latin typeface="メイリオ" panose="020B0604030504040204" pitchFamily="50" charset="-128"/>
                  <a:ea typeface="メイリオ" panose="020B0604030504040204" pitchFamily="50" charset="-128"/>
                </a:rPr>
                <a:t>編集＞</a:t>
              </a:r>
              <a:endParaRPr kumimoji="1" lang="en-US" altLang="ja-JP" sz="800">
                <a:ln w="0"/>
                <a:solidFill>
                  <a:prstClr val="black"/>
                </a:solidFill>
                <a:latin typeface="メイリオ" panose="020B0604030504040204" pitchFamily="50" charset="-128"/>
                <a:ea typeface="メイリオ" panose="020B0604030504040204" pitchFamily="50" charset="-128"/>
              </a:endParaRPr>
            </a:p>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00AFACBB-F372-40F4-BCC7-01F75B6314C0}"/>
                </a:ext>
              </a:extLst>
            </p:cNvPr>
            <p:cNvSpPr/>
            <p:nvPr/>
          </p:nvSpPr>
          <p:spPr>
            <a:xfrm>
              <a:off x="3677975" y="4947385"/>
              <a:ext cx="1264055"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介護サービス利用者</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09904410-A294-4DCC-8506-93AAC220B4D3}"/>
                </a:ext>
              </a:extLst>
            </p:cNvPr>
            <p:cNvSpPr/>
            <p:nvPr/>
          </p:nvSpPr>
          <p:spPr>
            <a:xfrm>
              <a:off x="2636340" y="4196108"/>
              <a:ext cx="1793628"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様式情報</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352457E9-1F38-4F53-B3AE-36DBFF87249C}"/>
                </a:ext>
              </a:extLst>
            </p:cNvPr>
            <p:cNvSpPr/>
            <p:nvPr/>
          </p:nvSpPr>
          <p:spPr>
            <a:xfrm>
              <a:off x="2779202" y="4795434"/>
              <a:ext cx="866500" cy="224891"/>
            </a:xfrm>
            <a:prstGeom prst="rect">
              <a:avLst/>
            </a:prstGeom>
            <a:noFill/>
          </p:spPr>
          <p:txBody>
            <a:bodyPr wrap="square" lIns="100796" tIns="50398" rIns="100796" bIns="50398">
              <a:spAutoFit/>
            </a:bodyPr>
            <a:lstStyle/>
            <a:p>
              <a:pPr defTabSz="1042744"/>
              <a:r>
                <a:rPr kumimoji="1" lang="ja-JP" altLang="en-US" sz="800">
                  <a:ln w="0"/>
                  <a:solidFill>
                    <a:prstClr val="black"/>
                  </a:solidFill>
                  <a:latin typeface="メイリオ" panose="020B0604030504040204" pitchFamily="50" charset="-128"/>
                  <a:ea typeface="メイリオ" panose="020B0604030504040204" pitchFamily="50" charset="-128"/>
                </a:rPr>
                <a:t>介護サービス</a:t>
              </a:r>
              <a:endParaRPr kumimoji="1" lang="en-US" altLang="ja-JP" sz="800">
                <a:ln w="0"/>
                <a:solidFill>
                  <a:prstClr val="black"/>
                </a:solidFill>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80DA3353-7463-4BB3-AF69-5412B629BF77}"/>
                </a:ext>
              </a:extLst>
            </p:cNvPr>
            <p:cNvGrpSpPr/>
            <p:nvPr/>
          </p:nvGrpSpPr>
          <p:grpSpPr>
            <a:xfrm>
              <a:off x="2518816" y="4187990"/>
              <a:ext cx="171827" cy="219515"/>
              <a:chOff x="-10574338" y="-1108076"/>
              <a:chExt cx="749300" cy="957263"/>
            </a:xfrm>
            <a:solidFill>
              <a:sysClr val="window" lastClr="FFFFFF">
                <a:lumMod val="50000"/>
              </a:sysClr>
            </a:solidFill>
          </p:grpSpPr>
          <p:sp>
            <p:nvSpPr>
              <p:cNvPr id="37" name="Freeform 37">
                <a:extLst>
                  <a:ext uri="{FF2B5EF4-FFF2-40B4-BE49-F238E27FC236}">
                    <a16:creationId xmlns:a16="http://schemas.microsoft.com/office/drawing/2014/main" id="{99E351AF-9689-4B09-8BD0-11CF110DE5C2}"/>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38" name="Rectangle 38">
                <a:extLst>
                  <a:ext uri="{FF2B5EF4-FFF2-40B4-BE49-F238E27FC236}">
                    <a16:creationId xmlns:a16="http://schemas.microsoft.com/office/drawing/2014/main" id="{528A7731-BE81-4C12-B2E4-2F6AF6BD45BE}"/>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39" name="Rectangle 39">
                <a:extLst>
                  <a:ext uri="{FF2B5EF4-FFF2-40B4-BE49-F238E27FC236}">
                    <a16:creationId xmlns:a16="http://schemas.microsoft.com/office/drawing/2014/main" id="{5098C13B-E7B5-4EE3-A96C-0A8114377E69}"/>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0" name="Rectangle 40">
                <a:extLst>
                  <a:ext uri="{FF2B5EF4-FFF2-40B4-BE49-F238E27FC236}">
                    <a16:creationId xmlns:a16="http://schemas.microsoft.com/office/drawing/2014/main" id="{8C3F0DE7-51AB-47B3-A6F4-210E9A7B5A48}"/>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1" name="Rectangle 41">
                <a:extLst>
                  <a:ext uri="{FF2B5EF4-FFF2-40B4-BE49-F238E27FC236}">
                    <a16:creationId xmlns:a16="http://schemas.microsoft.com/office/drawing/2014/main" id="{4D317591-FACF-482D-B2E8-364A9D648260}"/>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sp>
            <p:nvSpPr>
              <p:cNvPr id="42" name="Rectangle 42">
                <a:extLst>
                  <a:ext uri="{FF2B5EF4-FFF2-40B4-BE49-F238E27FC236}">
                    <a16:creationId xmlns:a16="http://schemas.microsoft.com/office/drawing/2014/main" id="{7F4CCA9B-D53C-4AF9-A34B-83BBA48E84BC}"/>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black"/>
                  </a:solidFill>
                  <a:effectLst/>
                  <a:uLnTx/>
                  <a:uFillTx/>
                </a:endParaRPr>
              </a:p>
            </p:txBody>
          </p:sp>
        </p:grpSp>
        <p:grpSp>
          <p:nvGrpSpPr>
            <p:cNvPr id="29" name="グループ化 28">
              <a:extLst>
                <a:ext uri="{FF2B5EF4-FFF2-40B4-BE49-F238E27FC236}">
                  <a16:creationId xmlns:a16="http://schemas.microsoft.com/office/drawing/2014/main" id="{D7E71731-FCD4-4A42-B795-AF5662446F72}"/>
                </a:ext>
              </a:extLst>
            </p:cNvPr>
            <p:cNvGrpSpPr/>
            <p:nvPr/>
          </p:nvGrpSpPr>
          <p:grpSpPr>
            <a:xfrm>
              <a:off x="567998" y="2066429"/>
              <a:ext cx="2187624" cy="575354"/>
              <a:chOff x="2790216" y="4662435"/>
              <a:chExt cx="2187624" cy="575354"/>
            </a:xfrm>
          </p:grpSpPr>
          <p:sp>
            <p:nvSpPr>
              <p:cNvPr id="34" name="正方形/長方形 33">
                <a:extLst>
                  <a:ext uri="{FF2B5EF4-FFF2-40B4-BE49-F238E27FC236}">
                    <a16:creationId xmlns:a16="http://schemas.microsoft.com/office/drawing/2014/main" id="{FC37A393-77A2-4EE1-8F75-F70D0AD9EF77}"/>
                  </a:ext>
                </a:extLst>
              </p:cNvPr>
              <p:cNvSpPr/>
              <p:nvPr/>
            </p:nvSpPr>
            <p:spPr>
              <a:xfrm>
                <a:off x="2851625" y="4663545"/>
                <a:ext cx="2042244" cy="574244"/>
              </a:xfrm>
              <a:prstGeom prst="rect">
                <a:avLst/>
              </a:prstGeom>
              <a:solidFill>
                <a:srgbClr val="80E5BA"/>
              </a:solidFill>
              <a:ln w="12700" cap="flat" cmpd="sng" algn="ctr">
                <a:noFill/>
                <a:prstDash val="solid"/>
                <a:miter lim="800000"/>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角丸四角形 226">
                <a:extLst>
                  <a:ext uri="{FF2B5EF4-FFF2-40B4-BE49-F238E27FC236}">
                    <a16:creationId xmlns:a16="http://schemas.microsoft.com/office/drawing/2014/main" id="{FCA4B9F4-2F15-498D-A26C-2A42C152486A}"/>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marL="0" marR="0" lvl="0" indent="0" algn="ctr" defTabSz="1042744"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rPr>
                  <a:t>CHASE</a:t>
                </a:r>
                <a:endParaRPr kumimoji="1" lang="ja-JP" altLang="en-US" sz="2000" b="0" i="0" u="none" strike="noStrike" kern="0" cap="none" spc="0" normalizeH="0" baseline="0" noProof="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prstClr val="black">
                        <a:alpha val="40000"/>
                      </a:prstClr>
                    </a:outerShdw>
                  </a:effectLst>
                  <a:uLnTx/>
                  <a:uFillTx/>
                </a:endParaRPr>
              </a:p>
            </p:txBody>
          </p:sp>
          <p:pic>
            <p:nvPicPr>
              <p:cNvPr id="36" name="図 35">
                <a:extLst>
                  <a:ext uri="{FF2B5EF4-FFF2-40B4-BE49-F238E27FC236}">
                    <a16:creationId xmlns:a16="http://schemas.microsoft.com/office/drawing/2014/main" id="{CFD04434-8BEF-4C75-8100-BDD9F7553B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30" name="直線矢印コネクタ 29">
              <a:extLst>
                <a:ext uri="{FF2B5EF4-FFF2-40B4-BE49-F238E27FC236}">
                  <a16:creationId xmlns:a16="http://schemas.microsoft.com/office/drawing/2014/main" id="{68F8F581-B69D-4511-BD3E-374BD73CD178}"/>
                </a:ext>
              </a:extLst>
            </p:cNvPr>
            <p:cNvCxnSpPr/>
            <p:nvPr/>
          </p:nvCxnSpPr>
          <p:spPr>
            <a:xfrm flipH="1" flipV="1">
              <a:off x="732265" y="2641876"/>
              <a:ext cx="0" cy="940171"/>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31" name="直線矢印コネクタ 30">
              <a:extLst>
                <a:ext uri="{FF2B5EF4-FFF2-40B4-BE49-F238E27FC236}">
                  <a16:creationId xmlns:a16="http://schemas.microsoft.com/office/drawing/2014/main" id="{5EEEE49C-5F52-41F3-AF87-7199A2980876}"/>
                </a:ext>
              </a:extLst>
            </p:cNvPr>
            <p:cNvCxnSpPr/>
            <p:nvPr/>
          </p:nvCxnSpPr>
          <p:spPr>
            <a:xfrm>
              <a:off x="2159410" y="2649491"/>
              <a:ext cx="0" cy="939600"/>
            </a:xfrm>
            <a:prstGeom prst="straightConnector1">
              <a:avLst/>
            </a:prstGeom>
            <a:noFill/>
            <a:ln w="6350" cap="flat" cmpd="sng" algn="ctr">
              <a:solidFill>
                <a:sysClr val="window" lastClr="FFFFFF">
                  <a:lumMod val="50000"/>
                </a:sysClr>
              </a:solidFill>
              <a:prstDash val="solid"/>
              <a:miter lim="800000"/>
              <a:headEnd type="triangle" w="med" len="med"/>
              <a:tailEnd type="none" w="med" len="med"/>
            </a:ln>
            <a:effectLst/>
          </p:spPr>
        </p:cxnSp>
        <p:cxnSp>
          <p:nvCxnSpPr>
            <p:cNvPr id="32" name="直線矢印コネクタ 31">
              <a:extLst>
                <a:ext uri="{FF2B5EF4-FFF2-40B4-BE49-F238E27FC236}">
                  <a16:creationId xmlns:a16="http://schemas.microsoft.com/office/drawing/2014/main" id="{36EE5FF1-62DA-4E6C-ADC0-49C5CC85CA1D}"/>
                </a:ext>
              </a:extLst>
            </p:cNvPr>
            <p:cNvCxnSpPr/>
            <p:nvPr/>
          </p:nvCxnSpPr>
          <p:spPr>
            <a:xfrm flipV="1">
              <a:off x="2453595" y="4092934"/>
              <a:ext cx="0" cy="346899"/>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33" name="直線矢印コネクタ 32">
              <a:extLst>
                <a:ext uri="{FF2B5EF4-FFF2-40B4-BE49-F238E27FC236}">
                  <a16:creationId xmlns:a16="http://schemas.microsoft.com/office/drawing/2014/main" id="{C92619B6-FD71-4F2B-874B-58D20ADEEE0B}"/>
                </a:ext>
              </a:extLst>
            </p:cNvPr>
            <p:cNvCxnSpPr/>
            <p:nvPr/>
          </p:nvCxnSpPr>
          <p:spPr>
            <a:xfrm>
              <a:off x="2817702" y="4738437"/>
              <a:ext cx="828000" cy="0"/>
            </a:xfrm>
            <a:prstGeom prst="straightConnector1">
              <a:avLst/>
            </a:prstGeom>
            <a:noFill/>
            <a:ln w="6350" cap="flat" cmpd="sng" algn="ctr">
              <a:solidFill>
                <a:sysClr val="window" lastClr="FFFFFF">
                  <a:lumMod val="50000"/>
                </a:sysClr>
              </a:solidFill>
              <a:prstDash val="solid"/>
              <a:miter lim="800000"/>
              <a:tailEnd type="triangle"/>
            </a:ln>
            <a:effectLst/>
          </p:spPr>
        </p:cxnSp>
      </p:grpSp>
      <p:sp>
        <p:nvSpPr>
          <p:cNvPr id="108" name="吹き出し: 角を丸めた四角形 107">
            <a:extLst>
              <a:ext uri="{FF2B5EF4-FFF2-40B4-BE49-F238E27FC236}">
                <a16:creationId xmlns:a16="http://schemas.microsoft.com/office/drawing/2014/main" id="{E68CD1D4-7F13-4BF3-B278-D1785915C05C}"/>
              </a:ext>
            </a:extLst>
          </p:cNvPr>
          <p:cNvSpPr/>
          <p:nvPr/>
        </p:nvSpPr>
        <p:spPr>
          <a:xfrm>
            <a:off x="6166216" y="2247901"/>
            <a:ext cx="3244481" cy="1357774"/>
          </a:xfrm>
          <a:prstGeom prst="wedgeRoundRectCallout">
            <a:avLst>
              <a:gd name="adj1" fmla="val -58306"/>
              <a:gd name="adj2" fmla="val 75264"/>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rgbClr val="FF0000"/>
                </a:solidFill>
                <a:latin typeface="Meiryo UI" panose="020B0604030504040204" pitchFamily="50" charset="-128"/>
                <a:ea typeface="Meiryo UI" panose="020B0604030504040204" pitchFamily="50" charset="-128"/>
              </a:rPr>
              <a:t>・介護サービス利用者の計画書等の様式情報を登録</a:t>
            </a:r>
            <a:r>
              <a:rPr lang="ja-JP" altLang="en-US" sz="1200" dirty="0">
                <a:ln w="0"/>
                <a:solidFill>
                  <a:schemeClr val="tx1"/>
                </a:solidFill>
                <a:latin typeface="Meiryo UI" panose="020B0604030504040204" pitchFamily="50" charset="-128"/>
                <a:ea typeface="Meiryo UI" panose="020B0604030504040204" pitchFamily="50" charset="-128"/>
              </a:rPr>
              <a:t>するユーザーです。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a:t>
            </a:r>
            <a:r>
              <a:rPr kumimoji="1" lang="en-US" altLang="ja-JP" sz="1200" dirty="0">
                <a:ln w="0"/>
                <a:solidFill>
                  <a:schemeClr val="tx1"/>
                </a:solidFill>
                <a:latin typeface="Meiryo UI" panose="020B0604030504040204" pitchFamily="50" charset="-128"/>
                <a:ea typeface="Meiryo UI" panose="020B0604030504040204" pitchFamily="50" charset="-128"/>
              </a:rPr>
              <a:t>1</a:t>
            </a:r>
            <a:r>
              <a:rPr kumimoji="1" lang="ja-JP" altLang="en-US" sz="1200" dirty="0">
                <a:ln w="0"/>
                <a:solidFill>
                  <a:schemeClr val="tx1"/>
                </a:solidFill>
                <a:latin typeface="Meiryo UI" panose="020B0604030504040204" pitchFamily="50" charset="-128"/>
                <a:ea typeface="Meiryo UI" panose="020B0604030504040204" pitchFamily="50" charset="-128"/>
              </a:rPr>
              <a:t>つの事業所で複数作成することが可能です。</a:t>
            </a:r>
            <a:endParaRPr kumimoji="1" lang="en-US" altLang="ja-JP" sz="1200" dirty="0">
              <a:ln w="0"/>
              <a:solidFill>
                <a:schemeClr val="tx1"/>
              </a:solidFill>
              <a:latin typeface="Meiryo UI" panose="020B0604030504040204" pitchFamily="50" charset="-128"/>
              <a:ea typeface="Meiryo UI" panose="020B0604030504040204" pitchFamily="50" charset="-128"/>
            </a:endParaRPr>
          </a:p>
          <a:p>
            <a:r>
              <a:rPr kumimoji="1" lang="ja-JP" altLang="en-US" sz="1200" dirty="0">
                <a:ln w="0"/>
                <a:solidFill>
                  <a:schemeClr val="tx1"/>
                </a:solidFill>
                <a:latin typeface="Meiryo UI" panose="020B0604030504040204" pitchFamily="50" charset="-128"/>
                <a:ea typeface="Meiryo UI" panose="020B0604030504040204" pitchFamily="50" charset="-128"/>
              </a:rPr>
              <a:t>・操作職員の</a:t>
            </a:r>
            <a:r>
              <a:rPr kumimoji="1" lang="en-US" altLang="ja-JP" sz="1200" dirty="0">
                <a:ln w="0"/>
                <a:solidFill>
                  <a:schemeClr val="tx1"/>
                </a:solidFill>
                <a:latin typeface="Meiryo UI" panose="020B0604030504040204" pitchFamily="50" charset="-128"/>
                <a:ea typeface="Meiryo UI" panose="020B0604030504040204" pitchFamily="50" charset="-128"/>
              </a:rPr>
              <a:t>ID</a:t>
            </a:r>
            <a:r>
              <a:rPr kumimoji="1" lang="ja-JP" altLang="en-US" sz="1200" dirty="0">
                <a:ln w="0"/>
                <a:solidFill>
                  <a:schemeClr val="tx1"/>
                </a:solidFill>
                <a:latin typeface="Meiryo UI" panose="020B0604030504040204" pitchFamily="50" charset="-128"/>
                <a:ea typeface="Meiryo UI" panose="020B0604030504040204" pitchFamily="50" charset="-128"/>
              </a:rPr>
              <a:t>は管理ユーザーが作成します。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9" name="吹き出し: 角を丸めた四角形 108">
            <a:extLst>
              <a:ext uri="{FF2B5EF4-FFF2-40B4-BE49-F238E27FC236}">
                <a16:creationId xmlns:a16="http://schemas.microsoft.com/office/drawing/2014/main" id="{E89B25CD-2447-4431-821C-BEB1D70A3578}"/>
              </a:ext>
            </a:extLst>
          </p:cNvPr>
          <p:cNvSpPr/>
          <p:nvPr/>
        </p:nvSpPr>
        <p:spPr>
          <a:xfrm>
            <a:off x="673735" y="4523565"/>
            <a:ext cx="3191725" cy="1394635"/>
          </a:xfrm>
          <a:prstGeom prst="wedgeRoundRectCallout">
            <a:avLst>
              <a:gd name="adj1" fmla="val 32662"/>
              <a:gd name="adj2" fmla="val -81467"/>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n w="0"/>
                <a:solidFill>
                  <a:schemeClr val="tx1"/>
                </a:solidFill>
                <a:latin typeface="Meiryo UI" panose="020B0604030504040204" pitchFamily="50" charset="-128"/>
                <a:ea typeface="Meiryo UI" panose="020B0604030504040204" pitchFamily="50" charset="-128"/>
              </a:rPr>
              <a:t>・操作職員や介護サービス利用者の情報を</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登録するユーザーです。</a:t>
            </a:r>
          </a:p>
          <a:p>
            <a:r>
              <a:rPr lang="ja-JP" altLang="en-US" sz="1200" dirty="0">
                <a:ln w="0"/>
                <a:solidFill>
                  <a:schemeClr val="tx1"/>
                </a:solidFill>
                <a:latin typeface="Meiryo UI" panose="020B0604030504040204" pitchFamily="50" charset="-128"/>
                <a:ea typeface="Meiryo UI" panose="020B0604030504040204" pitchFamily="50" charset="-128"/>
              </a:rPr>
              <a:t>・管理ユーザーは</a:t>
            </a:r>
            <a:r>
              <a:rPr lang="en-US" altLang="ja-JP" sz="1200" dirty="0">
                <a:ln w="0"/>
                <a:solidFill>
                  <a:schemeClr val="tx1"/>
                </a:solidFill>
                <a:latin typeface="Meiryo UI" panose="020B0604030504040204" pitchFamily="50" charset="-128"/>
                <a:ea typeface="Meiryo UI" panose="020B0604030504040204" pitchFamily="50" charset="-128"/>
              </a:rPr>
              <a:t>1</a:t>
            </a:r>
            <a:r>
              <a:rPr lang="ja-JP" altLang="en-US" sz="1200" dirty="0">
                <a:ln w="0"/>
                <a:solidFill>
                  <a:schemeClr val="tx1"/>
                </a:solidFill>
                <a:latin typeface="Meiryo UI" panose="020B0604030504040204" pitchFamily="50" charset="-128"/>
                <a:ea typeface="Meiryo UI" panose="020B0604030504040204" pitchFamily="50" charset="-128"/>
              </a:rPr>
              <a:t>つの事業所につき</a:t>
            </a:r>
            <a:r>
              <a:rPr lang="en-US" altLang="ja-JP" sz="1200" dirty="0">
                <a:ln w="0"/>
                <a:solidFill>
                  <a:schemeClr val="tx1"/>
                </a:solidFill>
                <a:latin typeface="Meiryo UI" panose="020B0604030504040204" pitchFamily="50" charset="-128"/>
                <a:ea typeface="Meiryo UI" panose="020B0604030504040204" pitchFamily="50" charset="-128"/>
              </a:rPr>
              <a:t>1</a:t>
            </a:r>
            <a:r>
              <a:rPr lang="ja-JP" altLang="en-US" sz="1200" dirty="0">
                <a:ln w="0"/>
                <a:solidFill>
                  <a:schemeClr val="tx1"/>
                </a:solidFill>
                <a:latin typeface="Meiryo UI" panose="020B0604030504040204" pitchFamily="50" charset="-128"/>
                <a:ea typeface="Meiryo UI" panose="020B0604030504040204" pitchFamily="50" charset="-128"/>
              </a:rPr>
              <a:t>つです。</a:t>
            </a:r>
            <a:endParaRPr lang="en-US" altLang="ja-JP" sz="1200" dirty="0">
              <a:ln w="0"/>
              <a:solidFill>
                <a:schemeClr val="tx1"/>
              </a:solidFill>
              <a:latin typeface="Meiryo UI" panose="020B0604030504040204" pitchFamily="50" charset="-128"/>
              <a:ea typeface="Meiryo UI" panose="020B0604030504040204" pitchFamily="50" charset="-128"/>
            </a:endParaRPr>
          </a:p>
          <a:p>
            <a:r>
              <a:rPr lang="ja-JP" altLang="en-US" sz="1200" dirty="0">
                <a:ln w="0"/>
                <a:solidFill>
                  <a:schemeClr val="tx1"/>
                </a:solidFill>
                <a:latin typeface="Meiryo UI" panose="020B0604030504040204" pitchFamily="50" charset="-128"/>
                <a:ea typeface="Meiryo UI" panose="020B0604030504040204" pitchFamily="50" charset="-128"/>
              </a:rPr>
              <a:t>・厚生労働省からのハガキに記載されている</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が、管理ユーザーの</a:t>
            </a:r>
            <a:r>
              <a:rPr lang="en-US" altLang="ja-JP" sz="1200" dirty="0">
                <a:ln w="0"/>
                <a:solidFill>
                  <a:schemeClr val="tx1"/>
                </a:solidFill>
                <a:latin typeface="Meiryo UI" panose="020B0604030504040204" pitchFamily="50" charset="-128"/>
                <a:ea typeface="Meiryo UI" panose="020B0604030504040204" pitchFamily="50" charset="-128"/>
              </a:rPr>
              <a:t>ID</a:t>
            </a:r>
            <a:r>
              <a:rPr lang="ja-JP" altLang="en-US" sz="1200" dirty="0">
                <a:ln w="0"/>
                <a:solidFill>
                  <a:schemeClr val="tx1"/>
                </a:solidFill>
                <a:latin typeface="Meiryo UI" panose="020B0604030504040204" pitchFamily="50" charset="-128"/>
                <a:ea typeface="Meiryo UI" panose="020B0604030504040204" pitchFamily="50" charset="-128"/>
              </a:rPr>
              <a:t>です。</a:t>
            </a:r>
          </a:p>
        </p:txBody>
      </p:sp>
    </p:spTree>
    <p:extLst>
      <p:ext uri="{BB962C8B-B14F-4D97-AF65-F5344CB8AC3E}">
        <p14:creationId xmlns:p14="http://schemas.microsoft.com/office/powerpoint/2010/main" val="161912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6">
            <a:extLst>
              <a:ext uri="{FF2B5EF4-FFF2-40B4-BE49-F238E27FC236}">
                <a16:creationId xmlns:a16="http://schemas.microsoft.com/office/drawing/2014/main" id="{3BD8C2F2-01B6-4E71-A1D4-D806A71E685A}"/>
              </a:ext>
            </a:extLst>
          </p:cNvPr>
          <p:cNvSpPr txBox="1">
            <a:spLocks noChangeArrowheads="1"/>
          </p:cNvSpPr>
          <p:nvPr/>
        </p:nvSpPr>
        <p:spPr bwMode="auto">
          <a:xfrm>
            <a:off x="86267" y="61578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b="1" u="sng" kern="0" spc="-10" dirty="0">
                <a:solidFill>
                  <a:prstClr val="black"/>
                </a:solidFill>
                <a:latin typeface="Meiryo UI" panose="020B0604030504040204" pitchFamily="50" charset="-128"/>
                <a:ea typeface="Meiryo UI" panose="020B0604030504040204" pitchFamily="50" charset="-128"/>
              </a:rPr>
              <a:t>LIFE</a:t>
            </a:r>
            <a:r>
              <a:rPr lang="ja-JP" altLang="en-US" sz="1400" b="1" u="sng" kern="0" spc="-10" dirty="0">
                <a:solidFill>
                  <a:prstClr val="black"/>
                </a:solidFill>
                <a:latin typeface="Meiryo UI" panose="020B0604030504040204" pitchFamily="50" charset="-128"/>
                <a:ea typeface="Meiryo UI" panose="020B0604030504040204" pitchFamily="50" charset="-128"/>
              </a:rPr>
              <a:t>の基本的な操作の流れは、</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と同じ</a:t>
            </a:r>
            <a:r>
              <a:rPr lang="ja-JP" altLang="en-US" sz="1400" kern="0" spc="-10" dirty="0">
                <a:solidFill>
                  <a:prstClr val="black"/>
                </a:solidFill>
                <a:latin typeface="Meiryo UI" panose="020B0604030504040204" pitchFamily="50" charset="-128"/>
                <a:ea typeface="Meiryo UI" panose="020B0604030504040204" pitchFamily="50" charset="-128"/>
              </a:rPr>
              <a:t>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以降のページでは、</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の画面イメージを使って、操作の流れを説明します。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LIFE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の運用開始について</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D414E-6A0F-4C67-A673-74E1B106BAF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609CD0A3-4755-4744-98E9-2FA23C1966E8}"/>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30684" y="2130778"/>
            <a:ext cx="3885946" cy="1310921"/>
          </a:xfrm>
          <a:prstGeom prst="rect">
            <a:avLst/>
          </a:prstGeom>
        </p:spPr>
      </p:pic>
      <p:pic>
        <p:nvPicPr>
          <p:cNvPr id="8" name="図 7">
            <a:extLst>
              <a:ext uri="{FF2B5EF4-FFF2-40B4-BE49-F238E27FC236}">
                <a16:creationId xmlns:a16="http://schemas.microsoft.com/office/drawing/2014/main" id="{86857AF2-73E9-42E3-A77C-FD867B57123D}"/>
              </a:ext>
            </a:extLst>
          </p:cNvPr>
          <p:cNvPicPr>
            <a:picLocks noChangeAspect="1"/>
          </p:cNvPicPr>
          <p:nvPr/>
        </p:nvPicPr>
        <p:blipFill>
          <a:blip r:embed="rId4"/>
          <a:stretch>
            <a:fillRect/>
          </a:stretch>
        </p:blipFill>
        <p:spPr>
          <a:xfrm>
            <a:off x="5089372" y="2130778"/>
            <a:ext cx="3979862" cy="1310921"/>
          </a:xfrm>
          <a:prstGeom prst="rect">
            <a:avLst/>
          </a:prstGeom>
        </p:spPr>
      </p:pic>
      <p:sp>
        <p:nvSpPr>
          <p:cNvPr id="9" name="二等辺三角形 8">
            <a:extLst>
              <a:ext uri="{FF2B5EF4-FFF2-40B4-BE49-F238E27FC236}">
                <a16:creationId xmlns:a16="http://schemas.microsoft.com/office/drawing/2014/main" id="{7B0ABFED-6799-4DB3-9244-FC707CDE45A1}"/>
              </a:ext>
            </a:extLst>
          </p:cNvPr>
          <p:cNvSpPr/>
          <p:nvPr/>
        </p:nvSpPr>
        <p:spPr>
          <a:xfrm flipV="1">
            <a:off x="4323000" y="3633453"/>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5CD7475-8526-43F0-BB3A-E9B016ABEC1B}"/>
              </a:ext>
            </a:extLst>
          </p:cNvPr>
          <p:cNvSpPr/>
          <p:nvPr/>
        </p:nvSpPr>
        <p:spPr>
          <a:xfrm>
            <a:off x="930684" y="1561662"/>
            <a:ext cx="14605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令和</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年度まで</a:t>
            </a:r>
          </a:p>
        </p:txBody>
      </p:sp>
      <p:sp>
        <p:nvSpPr>
          <p:cNvPr id="11" name="四角形: 角を丸くする 10">
            <a:extLst>
              <a:ext uri="{FF2B5EF4-FFF2-40B4-BE49-F238E27FC236}">
                <a16:creationId xmlns:a16="http://schemas.microsoft.com/office/drawing/2014/main" id="{0C7F149D-1BC4-467B-BA9E-121DB53FCC77}"/>
              </a:ext>
            </a:extLst>
          </p:cNvPr>
          <p:cNvSpPr/>
          <p:nvPr/>
        </p:nvSpPr>
        <p:spPr>
          <a:xfrm>
            <a:off x="930684" y="4063562"/>
            <a:ext cx="22320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令和</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年度から（予定）</a:t>
            </a: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令和</a:t>
            </a:r>
            <a:r>
              <a:rPr lang="en-US" altLang="ja-JP" sz="1400" b="1" u="sng" kern="0" spc="-10" dirty="0">
                <a:solidFill>
                  <a:prstClr val="black"/>
                </a:solidFill>
                <a:latin typeface="Meiryo UI" panose="020B0604030504040204" pitchFamily="50" charset="-128"/>
                <a:ea typeface="Meiryo UI" panose="020B0604030504040204" pitchFamily="50" charset="-128"/>
              </a:rPr>
              <a:t>3</a:t>
            </a:r>
            <a:r>
              <a:rPr lang="ja-JP" altLang="en-US" sz="1400" b="1" u="sng" kern="0" spc="-10" dirty="0">
                <a:solidFill>
                  <a:prstClr val="black"/>
                </a:solidFill>
                <a:latin typeface="Meiryo UI" panose="020B0604030504040204" pitchFamily="50" charset="-128"/>
                <a:ea typeface="Meiryo UI" panose="020B0604030504040204" pitchFamily="50" charset="-128"/>
              </a:rPr>
              <a:t>年</a:t>
            </a:r>
            <a:r>
              <a:rPr lang="en-US" altLang="ja-JP" sz="1400" b="1" u="sng" kern="0" spc="-10" dirty="0">
                <a:solidFill>
                  <a:prstClr val="black"/>
                </a:solidFill>
                <a:latin typeface="Meiryo UI" panose="020B0604030504040204" pitchFamily="50" charset="-128"/>
                <a:ea typeface="Meiryo UI" panose="020B0604030504040204" pitchFamily="50" charset="-128"/>
              </a:rPr>
              <a:t>4</a:t>
            </a:r>
            <a:r>
              <a:rPr lang="ja-JP" altLang="en-US" sz="1400" b="1" u="sng" kern="0" spc="-10" dirty="0">
                <a:solidFill>
                  <a:prstClr val="black"/>
                </a:solidFill>
                <a:latin typeface="Meiryo UI" panose="020B0604030504040204" pitchFamily="50" charset="-128"/>
                <a:ea typeface="Meiryo UI" panose="020B0604030504040204" pitchFamily="50" charset="-128"/>
              </a:rPr>
              <a:t>月</a:t>
            </a:r>
            <a:r>
              <a:rPr lang="en-US" altLang="ja-JP" sz="1400" b="1" u="sng" kern="0" spc="-10" dirty="0">
                <a:solidFill>
                  <a:prstClr val="black"/>
                </a:solidFill>
                <a:latin typeface="Meiryo UI" panose="020B0604030504040204" pitchFamily="50" charset="-128"/>
                <a:ea typeface="Meiryo UI" panose="020B0604030504040204" pitchFamily="50" charset="-128"/>
              </a:rPr>
              <a:t>1</a:t>
            </a:r>
            <a:r>
              <a:rPr lang="ja-JP" altLang="en-US" sz="1400" b="1" u="sng" kern="0" spc="-10" dirty="0">
                <a:solidFill>
                  <a:prstClr val="black"/>
                </a:solidFill>
                <a:latin typeface="Meiryo UI" panose="020B0604030504040204" pitchFamily="50" charset="-128"/>
                <a:ea typeface="Meiryo UI" panose="020B0604030504040204" pitchFamily="50" charset="-128"/>
              </a:rPr>
              <a:t>日</a:t>
            </a:r>
            <a:r>
              <a:rPr lang="ja-JP" altLang="en-US" sz="1400" kern="0" spc="-10" dirty="0">
                <a:solidFill>
                  <a:prstClr val="black"/>
                </a:solidFill>
                <a:latin typeface="Meiryo UI" panose="020B0604030504040204" pitchFamily="50" charset="-128"/>
                <a:ea typeface="Meiryo UI" panose="020B0604030504040204" pitchFamily="50" charset="-128"/>
              </a:rPr>
              <a:t>より、</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による</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の一体的な運用が始まります。</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すでに</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または</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を利用している場合、</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・パスワードは</a:t>
            </a:r>
            <a:r>
              <a:rPr lang="en-US" altLang="ja-JP" sz="1400" b="1" u="sng" kern="0" spc="-10" dirty="0">
                <a:solidFill>
                  <a:prstClr val="black"/>
                </a:solidFill>
                <a:latin typeface="Meiryo UI" panose="020B0604030504040204" pitchFamily="50" charset="-128"/>
                <a:ea typeface="Meiryo UI" panose="020B0604030504040204" pitchFamily="50" charset="-128"/>
              </a:rPr>
              <a:t>LIFE</a:t>
            </a:r>
            <a:r>
              <a:rPr lang="ja-JP" altLang="en-US" sz="1400" b="1" u="sng" kern="0" spc="-10" dirty="0">
                <a:solidFill>
                  <a:prstClr val="black"/>
                </a:solidFill>
                <a:latin typeface="Meiryo UI" panose="020B0604030504040204" pitchFamily="50" charset="-128"/>
                <a:ea typeface="Meiryo UI" panose="020B0604030504040204" pitchFamily="50" charset="-128"/>
              </a:rPr>
              <a:t>でも引き続き利用可能</a:t>
            </a:r>
            <a:r>
              <a:rPr lang="ja-JP" altLang="en-US" sz="1400" kern="0" spc="-10" dirty="0">
                <a:solidFill>
                  <a:prstClr val="black"/>
                </a:solidFill>
                <a:latin typeface="Meiryo UI" panose="020B0604030504040204" pitchFamily="50" charset="-128"/>
                <a:ea typeface="Meiryo UI" panose="020B0604030504040204" pitchFamily="50" charset="-128"/>
              </a:rPr>
              <a:t>です。</a:t>
            </a:r>
            <a:br>
              <a:rPr lang="ja-JP" altLang="en-US" sz="1400" kern="0" spc="-10" dirty="0">
                <a:solidFill>
                  <a:prstClr val="black"/>
                </a:solidFill>
                <a:latin typeface="Meiryo UI" panose="020B0604030504040204" pitchFamily="50" charset="-128"/>
                <a:ea typeface="Meiryo UI" panose="020B0604030504040204" pitchFamily="50" charset="-128"/>
              </a:rPr>
            </a:br>
            <a:r>
              <a:rPr lang="ja-JP" altLang="en-US" sz="1400" kern="0" spc="-10" dirty="0">
                <a:solidFill>
                  <a:prstClr val="black"/>
                </a:solidFill>
                <a:latin typeface="Meiryo UI" panose="020B0604030504040204" pitchFamily="50" charset="-128"/>
                <a:ea typeface="Meiryo UI" panose="020B0604030504040204" pitchFamily="50" charset="-128"/>
              </a:rPr>
              <a:t>なお、</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と</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を両方利用している場合、</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の</a:t>
            </a:r>
            <a:r>
              <a:rPr lang="en-US" altLang="ja-JP" sz="1400" b="1" u="sng" kern="0" spc="-10" dirty="0">
                <a:solidFill>
                  <a:prstClr val="black"/>
                </a:solidFill>
                <a:latin typeface="Meiryo UI" panose="020B0604030504040204" pitchFamily="50" charset="-128"/>
                <a:ea typeface="Meiryo UI" panose="020B0604030504040204" pitchFamily="50" charset="-128"/>
              </a:rPr>
              <a:t>ID</a:t>
            </a:r>
            <a:r>
              <a:rPr lang="ja-JP" altLang="en-US" sz="1400" b="1" u="sng" kern="0" spc="-10" dirty="0">
                <a:solidFill>
                  <a:prstClr val="black"/>
                </a:solidFill>
                <a:latin typeface="Meiryo UI" panose="020B0604030504040204" pitchFamily="50" charset="-128"/>
                <a:ea typeface="Meiryo UI" panose="020B0604030504040204" pitchFamily="50" charset="-128"/>
              </a:rPr>
              <a:t>・パスワードに統一</a:t>
            </a:r>
            <a:r>
              <a:rPr lang="ja-JP" altLang="en-US" sz="1400" kern="0" spc="-10" dirty="0">
                <a:solidFill>
                  <a:prstClr val="black"/>
                </a:solidFill>
                <a:latin typeface="Meiryo UI" panose="020B0604030504040204" pitchFamily="50" charset="-128"/>
                <a:ea typeface="Meiryo UI" panose="020B0604030504040204" pitchFamily="50" charset="-128"/>
              </a:rPr>
              <a:t>されます。</a:t>
            </a:r>
          </a:p>
        </p:txBody>
      </p:sp>
      <p:pic>
        <p:nvPicPr>
          <p:cNvPr id="3" name="図 2">
            <a:extLst>
              <a:ext uri="{FF2B5EF4-FFF2-40B4-BE49-F238E27FC236}">
                <a16:creationId xmlns:a16="http://schemas.microsoft.com/office/drawing/2014/main" id="{22FD3090-8544-4F74-92FF-C49B18409F7F}"/>
              </a:ext>
            </a:extLst>
          </p:cNvPr>
          <p:cNvPicPr>
            <a:picLocks noChangeAspect="1"/>
          </p:cNvPicPr>
          <p:nvPr/>
        </p:nvPicPr>
        <p:blipFill>
          <a:blip r:embed="rId5"/>
          <a:stretch>
            <a:fillRect/>
          </a:stretch>
        </p:blipFill>
        <p:spPr>
          <a:xfrm>
            <a:off x="2433637" y="4516506"/>
            <a:ext cx="5038725" cy="1296229"/>
          </a:xfrm>
          <a:prstGeom prst="rect">
            <a:avLst/>
          </a:prstGeom>
        </p:spPr>
      </p:pic>
    </p:spTree>
    <p:extLst>
      <p:ext uri="{BB962C8B-B14F-4D97-AF65-F5344CB8AC3E}">
        <p14:creationId xmlns:p14="http://schemas.microsoft.com/office/powerpoint/2010/main" val="174740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「管理ユーザー」でログインし、トップ画面から「操作職員情報登録更新」を選択します。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4" name="図 3">
            <a:extLst>
              <a:ext uri="{FF2B5EF4-FFF2-40B4-BE49-F238E27FC236}">
                <a16:creationId xmlns:a16="http://schemas.microsoft.com/office/drawing/2014/main" id="{4BD98D15-717D-423B-BA34-3F657E5528A9}"/>
              </a:ext>
            </a:extLst>
          </p:cNvPr>
          <p:cNvPicPr>
            <a:picLocks noChangeAspect="1"/>
          </p:cNvPicPr>
          <p:nvPr/>
        </p:nvPicPr>
        <p:blipFill>
          <a:blip r:embed="rId2"/>
          <a:stretch>
            <a:fillRect/>
          </a:stretch>
        </p:blipFill>
        <p:spPr>
          <a:xfrm>
            <a:off x="1036207" y="1644975"/>
            <a:ext cx="7833585" cy="3695755"/>
          </a:xfrm>
          <a:prstGeom prst="rect">
            <a:avLst/>
          </a:prstGeom>
        </p:spPr>
      </p:pic>
      <p:sp>
        <p:nvSpPr>
          <p:cNvPr id="109" name="上矢印 28">
            <a:extLst>
              <a:ext uri="{FF2B5EF4-FFF2-40B4-BE49-F238E27FC236}">
                <a16:creationId xmlns:a16="http://schemas.microsoft.com/office/drawing/2014/main" id="{7DAA3D9B-5513-49CC-92A3-2AAF3FDAF029}"/>
              </a:ext>
            </a:extLst>
          </p:cNvPr>
          <p:cNvSpPr/>
          <p:nvPr/>
        </p:nvSpPr>
        <p:spPr>
          <a:xfrm rot="20486593" flipH="1">
            <a:off x="8625118" y="2730773"/>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C8DEF95-B429-4334-9B11-D8EE5993DF61}"/>
              </a:ext>
            </a:extLst>
          </p:cNvPr>
          <p:cNvSpPr/>
          <p:nvPr/>
        </p:nvSpPr>
        <p:spPr>
          <a:xfrm>
            <a:off x="5266944" y="2048256"/>
            <a:ext cx="3523488" cy="853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354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「新規登録」ボタンをクリックして、操作職員として登録する職員の情報を入力します。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8" name="図 7">
            <a:extLst>
              <a:ext uri="{FF2B5EF4-FFF2-40B4-BE49-F238E27FC236}">
                <a16:creationId xmlns:a16="http://schemas.microsoft.com/office/drawing/2014/main" id="{FDCAD26B-0519-458B-A8F7-1479F15F3823}"/>
              </a:ext>
            </a:extLst>
          </p:cNvPr>
          <p:cNvPicPr>
            <a:picLocks noChangeAspect="1"/>
          </p:cNvPicPr>
          <p:nvPr/>
        </p:nvPicPr>
        <p:blipFill>
          <a:blip r:embed="rId2"/>
          <a:stretch>
            <a:fillRect/>
          </a:stretch>
        </p:blipFill>
        <p:spPr>
          <a:xfrm>
            <a:off x="167406" y="1418387"/>
            <a:ext cx="4989810" cy="2770865"/>
          </a:xfrm>
          <a:prstGeom prst="rect">
            <a:avLst/>
          </a:prstGeom>
        </p:spPr>
      </p:pic>
      <p:pic>
        <p:nvPicPr>
          <p:cNvPr id="9" name="図 8">
            <a:extLst>
              <a:ext uri="{FF2B5EF4-FFF2-40B4-BE49-F238E27FC236}">
                <a16:creationId xmlns:a16="http://schemas.microsoft.com/office/drawing/2014/main" id="{7D71C671-1E0A-45BB-923F-7A8EB1650800}"/>
              </a:ext>
            </a:extLst>
          </p:cNvPr>
          <p:cNvPicPr>
            <a:picLocks noChangeAspect="1"/>
          </p:cNvPicPr>
          <p:nvPr/>
        </p:nvPicPr>
        <p:blipFill>
          <a:blip r:embed="rId3"/>
          <a:stretch>
            <a:fillRect/>
          </a:stretch>
        </p:blipFill>
        <p:spPr>
          <a:xfrm>
            <a:off x="3590928" y="4427940"/>
            <a:ext cx="5560772" cy="2196693"/>
          </a:xfrm>
          <a:prstGeom prst="rect">
            <a:avLst/>
          </a:prstGeom>
        </p:spPr>
      </p:pic>
      <p:sp>
        <p:nvSpPr>
          <p:cNvPr id="11" name="上矢印 28">
            <a:extLst>
              <a:ext uri="{FF2B5EF4-FFF2-40B4-BE49-F238E27FC236}">
                <a16:creationId xmlns:a16="http://schemas.microsoft.com/office/drawing/2014/main" id="{706C43FD-87F9-49B5-B2EF-E2FA47CC11D6}"/>
              </a:ext>
            </a:extLst>
          </p:cNvPr>
          <p:cNvSpPr/>
          <p:nvPr/>
        </p:nvSpPr>
        <p:spPr>
          <a:xfrm rot="20486593" flipH="1">
            <a:off x="5035154" y="4011863"/>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A20CCC5-49E0-471C-9C31-D8FD83FA92F2}"/>
              </a:ext>
            </a:extLst>
          </p:cNvPr>
          <p:cNvSpPr/>
          <p:nvPr/>
        </p:nvSpPr>
        <p:spPr>
          <a:xfrm>
            <a:off x="4462272" y="3969479"/>
            <a:ext cx="670560" cy="244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屈折矢印 11">
            <a:extLst>
              <a:ext uri="{FF2B5EF4-FFF2-40B4-BE49-F238E27FC236}">
                <a16:creationId xmlns:a16="http://schemas.microsoft.com/office/drawing/2014/main" id="{729BD44A-D1A4-4DB9-ADA3-7522B7C25F22}"/>
              </a:ext>
            </a:extLst>
          </p:cNvPr>
          <p:cNvSpPr/>
          <p:nvPr/>
        </p:nvSpPr>
        <p:spPr>
          <a:xfrm rot="5400000">
            <a:off x="2652976" y="4273072"/>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線 13">
            <a:extLst>
              <a:ext uri="{FF2B5EF4-FFF2-40B4-BE49-F238E27FC236}">
                <a16:creationId xmlns:a16="http://schemas.microsoft.com/office/drawing/2014/main" id="{696DA3B7-94C5-4CC4-9C7F-6F239BD6D58E}"/>
              </a:ext>
            </a:extLst>
          </p:cNvPr>
          <p:cNvSpPr/>
          <p:nvPr/>
        </p:nvSpPr>
        <p:spPr>
          <a:xfrm>
            <a:off x="6976209" y="3155565"/>
            <a:ext cx="2763173" cy="1058071"/>
          </a:xfrm>
          <a:prstGeom prst="borderCallout1">
            <a:avLst>
              <a:gd name="adj1" fmla="val 78496"/>
              <a:gd name="adj2" fmla="val -2231"/>
              <a:gd name="adj3" fmla="val 151752"/>
              <a:gd name="adj4" fmla="val -4214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FF0000"/>
                </a:solidFill>
                <a:latin typeface="Meiryo UI" panose="020B0604030504040204" pitchFamily="50" charset="-128"/>
                <a:ea typeface="Meiryo UI" panose="020B0604030504040204" pitchFamily="50" charset="-128"/>
              </a:rPr>
              <a:t>電話番号、メールアドレスの入力に差し支えがある場合は、下記のようなデータを入力してください。</a:t>
            </a:r>
          </a:p>
          <a:p>
            <a:r>
              <a:rPr kumimoji="1" lang="ja-JP" altLang="en-US" sz="1200">
                <a:solidFill>
                  <a:srgbClr val="FF0000"/>
                </a:solidFill>
                <a:latin typeface="Meiryo UI" panose="020B0604030504040204" pitchFamily="50" charset="-128"/>
                <a:ea typeface="Meiryo UI" panose="020B0604030504040204" pitchFamily="50" charset="-128"/>
              </a:rPr>
              <a:t>　・電話番号例　　：</a:t>
            </a:r>
            <a:r>
              <a:rPr kumimoji="1" lang="en-US" altLang="ja-JP" sz="1200">
                <a:solidFill>
                  <a:srgbClr val="FF0000"/>
                </a:solidFill>
                <a:latin typeface="Meiryo UI" panose="020B0604030504040204" pitchFamily="50" charset="-128"/>
                <a:ea typeface="Meiryo UI" panose="020B0604030504040204" pitchFamily="50" charset="-128"/>
              </a:rPr>
              <a:t>0000000000</a:t>
            </a:r>
          </a:p>
          <a:p>
            <a:r>
              <a:rPr kumimoji="1" lang="ja-JP" altLang="en-US" sz="1200">
                <a:solidFill>
                  <a:srgbClr val="FF0000"/>
                </a:solidFill>
                <a:latin typeface="Meiryo UI" panose="020B0604030504040204" pitchFamily="50" charset="-128"/>
                <a:ea typeface="Meiryo UI" panose="020B0604030504040204" pitchFamily="50" charset="-128"/>
              </a:rPr>
              <a:t>　・メールアドレス例：</a:t>
            </a:r>
            <a:r>
              <a:rPr kumimoji="1" lang="en-US" altLang="ja-JP" sz="1200">
                <a:solidFill>
                  <a:srgbClr val="FF0000"/>
                </a:solidFill>
                <a:latin typeface="Meiryo UI" panose="020B0604030504040204" pitchFamily="50" charset="-128"/>
                <a:ea typeface="Meiryo UI" panose="020B0604030504040204" pitchFamily="50" charset="-128"/>
              </a:rPr>
              <a:t>a@a</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347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④管理ユーザー：操作職員の登録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必要情報の登録が完了すると、登録した操作職員情報の詳細と、「ユーザ</a:t>
            </a:r>
            <a:r>
              <a:rPr lang="en-US" altLang="ja-JP" sz="1400" kern="0" spc="-10" dirty="0">
                <a:solidFill>
                  <a:prstClr val="black"/>
                </a:solidFill>
                <a:latin typeface="Meiryo UI" panose="020B0604030504040204" pitchFamily="50" charset="-128"/>
                <a:ea typeface="Meiryo UI" panose="020B0604030504040204" pitchFamily="50" charset="-128"/>
              </a:rPr>
              <a:t>ID</a:t>
            </a:r>
            <a:r>
              <a:rPr lang="ja-JP" altLang="en-US" sz="1400" kern="0" spc="-10" dirty="0">
                <a:solidFill>
                  <a:prstClr val="black"/>
                </a:solidFill>
                <a:latin typeface="Meiryo UI" panose="020B0604030504040204" pitchFamily="50" charset="-128"/>
                <a:ea typeface="Meiryo UI" panose="020B0604030504040204" pitchFamily="50" charset="-128"/>
              </a:rPr>
              <a:t>」と「初期パスワード」が表示されます。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「ユーザ</a:t>
            </a:r>
            <a:r>
              <a:rPr lang="en-US" altLang="ja-JP" sz="1400" kern="0" spc="-10" dirty="0">
                <a:solidFill>
                  <a:prstClr val="black"/>
                </a:solidFill>
                <a:latin typeface="Meiryo UI" panose="020B0604030504040204" pitchFamily="50" charset="-128"/>
                <a:ea typeface="Meiryo UI" panose="020B0604030504040204" pitchFamily="50" charset="-128"/>
              </a:rPr>
              <a:t>ID</a:t>
            </a:r>
            <a:r>
              <a:rPr lang="ja-JP" altLang="en-US" sz="1400" kern="0" spc="-10" dirty="0">
                <a:solidFill>
                  <a:prstClr val="black"/>
                </a:solidFill>
                <a:latin typeface="Meiryo UI" panose="020B0604030504040204" pitchFamily="50" charset="-128"/>
                <a:ea typeface="Meiryo UI" panose="020B0604030504040204" pitchFamily="50" charset="-128"/>
              </a:rPr>
              <a:t>」と「初期パスワード」を操作職員へ伝えてください。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P12-P17</a:t>
            </a:r>
          </a:p>
        </p:txBody>
      </p:sp>
      <p:pic>
        <p:nvPicPr>
          <p:cNvPr id="15" name="図 14">
            <a:extLst>
              <a:ext uri="{FF2B5EF4-FFF2-40B4-BE49-F238E27FC236}">
                <a16:creationId xmlns:a16="http://schemas.microsoft.com/office/drawing/2014/main" id="{F956AF3C-D342-4CE1-995F-7B2E857F2203}"/>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23905" y="2191776"/>
            <a:ext cx="6236251" cy="3065276"/>
          </a:xfrm>
          <a:prstGeom prst="rect">
            <a:avLst/>
          </a:prstGeom>
        </p:spPr>
      </p:pic>
      <p:sp>
        <p:nvSpPr>
          <p:cNvPr id="16" name="正方形/長方形 15">
            <a:extLst>
              <a:ext uri="{FF2B5EF4-FFF2-40B4-BE49-F238E27FC236}">
                <a16:creationId xmlns:a16="http://schemas.microsoft.com/office/drawing/2014/main" id="{B51526E7-84EA-43EB-9A9B-4F60D40B5A9D}"/>
              </a:ext>
            </a:extLst>
          </p:cNvPr>
          <p:cNvSpPr/>
          <p:nvPr/>
        </p:nvSpPr>
        <p:spPr>
          <a:xfrm>
            <a:off x="2682240" y="2689319"/>
            <a:ext cx="1036320" cy="261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A0F85D6-7485-447F-8A4A-D1E7494F4F51}"/>
              </a:ext>
            </a:extLst>
          </p:cNvPr>
          <p:cNvSpPr/>
          <p:nvPr/>
        </p:nvSpPr>
        <p:spPr>
          <a:xfrm>
            <a:off x="2542032" y="4182839"/>
            <a:ext cx="1036320" cy="261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線 17">
            <a:extLst>
              <a:ext uri="{FF2B5EF4-FFF2-40B4-BE49-F238E27FC236}">
                <a16:creationId xmlns:a16="http://schemas.microsoft.com/office/drawing/2014/main" id="{0F45A55E-BB4E-46BA-9765-F64940A7BE38}"/>
              </a:ext>
            </a:extLst>
          </p:cNvPr>
          <p:cNvSpPr/>
          <p:nvPr/>
        </p:nvSpPr>
        <p:spPr>
          <a:xfrm>
            <a:off x="4844462" y="3124768"/>
            <a:ext cx="3215694" cy="1058071"/>
          </a:xfrm>
          <a:prstGeom prst="borderCallout1">
            <a:avLst>
              <a:gd name="adj1" fmla="val 48537"/>
              <a:gd name="adj2" fmla="val -2672"/>
              <a:gd name="adj3" fmla="val 103356"/>
              <a:gd name="adj4" fmla="val -4137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「ユーザ</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」と「初期パスワード」を</a:t>
            </a:r>
            <a:r>
              <a:rPr kumimoji="1" lang="en-US" altLang="ja-JP" sz="1200" dirty="0">
                <a:solidFill>
                  <a:srgbClr val="FF0000"/>
                </a:solidFill>
                <a:latin typeface="Meiryo UI" panose="020B0604030504040204" pitchFamily="50" charset="-128"/>
                <a:ea typeface="Meiryo UI" panose="020B0604030504040204" pitchFamily="50" charset="-128"/>
              </a:rPr>
              <a:t/>
            </a:r>
            <a:br>
              <a:rPr kumimoji="1" lang="en-US" altLang="ja-JP" sz="1200" dirty="0">
                <a:solidFill>
                  <a:srgbClr val="FF0000"/>
                </a:solidFill>
                <a:latin typeface="Meiryo UI" panose="020B0604030504040204" pitchFamily="50" charset="-128"/>
                <a:ea typeface="Meiryo UI" panose="020B0604030504040204" pitchFamily="50" charset="-128"/>
              </a:rPr>
            </a:br>
            <a:r>
              <a:rPr kumimoji="1" lang="ja-JP" altLang="en-US" sz="1200" dirty="0">
                <a:solidFill>
                  <a:srgbClr val="FF0000"/>
                </a:solidFill>
                <a:latin typeface="Meiryo UI" panose="020B0604030504040204" pitchFamily="50" charset="-128"/>
                <a:ea typeface="Meiryo UI" panose="020B0604030504040204" pitchFamily="50" charset="-128"/>
              </a:rPr>
              <a:t>操作職員へ伝えてください</a:t>
            </a:r>
          </a:p>
        </p:txBody>
      </p:sp>
      <p:cxnSp>
        <p:nvCxnSpPr>
          <p:cNvPr id="5" name="直線コネクタ 4">
            <a:extLst>
              <a:ext uri="{FF2B5EF4-FFF2-40B4-BE49-F238E27FC236}">
                <a16:creationId xmlns:a16="http://schemas.microsoft.com/office/drawing/2014/main" id="{B18B81C3-18FA-4B97-97F9-E97159949CFD}"/>
              </a:ext>
            </a:extLst>
          </p:cNvPr>
          <p:cNvCxnSpPr/>
          <p:nvPr/>
        </p:nvCxnSpPr>
        <p:spPr>
          <a:xfrm>
            <a:off x="3718560" y="2950464"/>
            <a:ext cx="987552"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四角形: 角を丸くする 34">
            <a:extLst>
              <a:ext uri="{FF2B5EF4-FFF2-40B4-BE49-F238E27FC236}">
                <a16:creationId xmlns:a16="http://schemas.microsoft.com/office/drawing/2014/main" id="{D673F539-6554-4BC7-8AC4-328CB77AEAB7}"/>
              </a:ext>
            </a:extLst>
          </p:cNvPr>
          <p:cNvSpPr/>
          <p:nvPr/>
        </p:nvSpPr>
        <p:spPr>
          <a:xfrm>
            <a:off x="7023257" y="3276081"/>
            <a:ext cx="926592" cy="754651"/>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4EE37FF5-38BE-45B6-B215-E85FE5F1420D}"/>
              </a:ext>
            </a:extLst>
          </p:cNvPr>
          <p:cNvGrpSpPr/>
          <p:nvPr/>
        </p:nvGrpSpPr>
        <p:grpSpPr>
          <a:xfrm>
            <a:off x="7163955" y="3359987"/>
            <a:ext cx="636917" cy="400154"/>
            <a:chOff x="4835524" y="3138722"/>
            <a:chExt cx="1477260" cy="928113"/>
          </a:xfrm>
        </p:grpSpPr>
        <p:sp>
          <p:nvSpPr>
            <p:cNvPr id="21" name="Freeform 192">
              <a:extLst>
                <a:ext uri="{FF2B5EF4-FFF2-40B4-BE49-F238E27FC236}">
                  <a16:creationId xmlns:a16="http://schemas.microsoft.com/office/drawing/2014/main" id="{747FBCE3-2B61-40F7-8785-8B88769BDCCF}"/>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2" name="グループ化 21">
              <a:extLst>
                <a:ext uri="{FF2B5EF4-FFF2-40B4-BE49-F238E27FC236}">
                  <a16:creationId xmlns:a16="http://schemas.microsoft.com/office/drawing/2014/main" id="{521C5C25-9D8C-463D-943F-8A84E2F6BD39}"/>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29" name="Freeform 5">
                <a:extLst>
                  <a:ext uri="{FF2B5EF4-FFF2-40B4-BE49-F238E27FC236}">
                    <a16:creationId xmlns:a16="http://schemas.microsoft.com/office/drawing/2014/main" id="{D264D50A-D9EE-41C1-B588-8A54FB513DB2}"/>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0" name="Oval 154">
                <a:extLst>
                  <a:ext uri="{FF2B5EF4-FFF2-40B4-BE49-F238E27FC236}">
                    <a16:creationId xmlns:a16="http://schemas.microsoft.com/office/drawing/2014/main" id="{7B2C654A-46B7-4017-932D-2A9011451E65}"/>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1" name="Oval 155">
                <a:extLst>
                  <a:ext uri="{FF2B5EF4-FFF2-40B4-BE49-F238E27FC236}">
                    <a16:creationId xmlns:a16="http://schemas.microsoft.com/office/drawing/2014/main" id="{66E737A0-09C4-4F63-8965-1A9CB554DCF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2" name="Freeform 156">
                <a:extLst>
                  <a:ext uri="{FF2B5EF4-FFF2-40B4-BE49-F238E27FC236}">
                    <a16:creationId xmlns:a16="http://schemas.microsoft.com/office/drawing/2014/main" id="{5F1DF313-4E58-4D59-958D-588D489BEDCE}"/>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23" name="グループ化 22">
              <a:extLst>
                <a:ext uri="{FF2B5EF4-FFF2-40B4-BE49-F238E27FC236}">
                  <a16:creationId xmlns:a16="http://schemas.microsoft.com/office/drawing/2014/main" id="{3CD6AFD2-1CF2-4CEF-8651-E49A25F76112}"/>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25" name="Freeform 5">
                <a:extLst>
                  <a:ext uri="{FF2B5EF4-FFF2-40B4-BE49-F238E27FC236}">
                    <a16:creationId xmlns:a16="http://schemas.microsoft.com/office/drawing/2014/main" id="{24A0644A-A6C1-4EA4-A760-04D9360D6AAC}"/>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6" name="Oval 120">
                <a:extLst>
                  <a:ext uri="{FF2B5EF4-FFF2-40B4-BE49-F238E27FC236}">
                    <a16:creationId xmlns:a16="http://schemas.microsoft.com/office/drawing/2014/main" id="{AAC000C6-65CE-4816-BBD0-ADF55C758CD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7" name="Oval 121">
                <a:extLst>
                  <a:ext uri="{FF2B5EF4-FFF2-40B4-BE49-F238E27FC236}">
                    <a16:creationId xmlns:a16="http://schemas.microsoft.com/office/drawing/2014/main" id="{830A1967-AEB2-48C6-A66F-2FE03A276D5D}"/>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8" name="Freeform 122">
                <a:extLst>
                  <a:ext uri="{FF2B5EF4-FFF2-40B4-BE49-F238E27FC236}">
                    <a16:creationId xmlns:a16="http://schemas.microsoft.com/office/drawing/2014/main" id="{9A8B0FD7-7EE6-46C5-87D1-244F776761F8}"/>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24" name="Freeform 192">
              <a:extLst>
                <a:ext uri="{FF2B5EF4-FFF2-40B4-BE49-F238E27FC236}">
                  <a16:creationId xmlns:a16="http://schemas.microsoft.com/office/drawing/2014/main" id="{38AD3C37-147C-4D42-9D80-4729BD0BD423}"/>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33" name="正方形/長方形 32">
            <a:extLst>
              <a:ext uri="{FF2B5EF4-FFF2-40B4-BE49-F238E27FC236}">
                <a16:creationId xmlns:a16="http://schemas.microsoft.com/office/drawing/2014/main" id="{FE99C8F5-9517-482A-B7FE-5EABFD1CDD5D}"/>
              </a:ext>
            </a:extLst>
          </p:cNvPr>
          <p:cNvSpPr/>
          <p:nvPr/>
        </p:nvSpPr>
        <p:spPr>
          <a:xfrm>
            <a:off x="7188118" y="3771436"/>
            <a:ext cx="951771" cy="224891"/>
          </a:xfrm>
          <a:prstGeom prst="rect">
            <a:avLst/>
          </a:prstGeom>
          <a:noFill/>
        </p:spPr>
        <p:txBody>
          <a:bodyPr wrap="square" lIns="100796" tIns="50398" rIns="100796" bIns="50398">
            <a:spAutoFit/>
          </a:bodyPr>
          <a:lstStyle/>
          <a:p>
            <a:r>
              <a:rPr lang="ja-JP" altLang="en-US" sz="800" dirty="0">
                <a:ln w="0"/>
                <a:latin typeface="メイリオ" panose="020B0604030504040204" pitchFamily="50" charset="-128"/>
                <a:ea typeface="メイリオ" panose="020B0604030504040204" pitchFamily="50" charset="-128"/>
              </a:rPr>
              <a:t>操作職員</a:t>
            </a:r>
            <a:endParaRPr lang="en-US" altLang="ja-JP" sz="800" dirty="0">
              <a:ln w="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295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⑤操作職員：ログイン</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「起動アイコン」をダブルクリックをすると、ログイン画面が開きます。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0" lvl="0" indent="0" fontAlgn="b">
              <a:spcBef>
                <a:spcPct val="0"/>
              </a:spcBef>
              <a:spcAft>
                <a:spcPct val="0"/>
              </a:spcAft>
              <a:defRPr/>
            </a:pPr>
            <a:r>
              <a:rPr lang="ja-JP" altLang="en-US" sz="1400" kern="0" spc="-10" dirty="0">
                <a:solidFill>
                  <a:prstClr val="black"/>
                </a:solidFill>
                <a:latin typeface="Meiryo UI" panose="020B0604030504040204" pitchFamily="50" charset="-128"/>
                <a:ea typeface="Meiryo UI" panose="020B0604030504040204" pitchFamily="50" charset="-128"/>
              </a:rPr>
              <a:t>　　　　</a:t>
            </a:r>
            <a:r>
              <a:rPr lang="en-US" altLang="ja-JP" sz="1400" kern="0" spc="-10" dirty="0">
                <a:solidFill>
                  <a:prstClr val="black"/>
                </a:solidFill>
                <a:latin typeface="Meiryo UI" panose="020B0604030504040204" pitchFamily="50" charset="-128"/>
                <a:ea typeface="Meiryo UI" panose="020B0604030504040204" pitchFamily="50" charset="-128"/>
              </a:rPr>
              <a:t>※</a:t>
            </a:r>
            <a:r>
              <a:rPr lang="ja-JP" altLang="en-US" sz="1400" kern="0" spc="-10" dirty="0">
                <a:solidFill>
                  <a:prstClr val="black"/>
                </a:solidFill>
                <a:latin typeface="Meiryo UI" panose="020B0604030504040204" pitchFamily="50" charset="-128"/>
                <a:ea typeface="Meiryo UI" panose="020B0604030504040204" pitchFamily="50" charset="-128"/>
              </a:rPr>
              <a:t>管理ユーザーとは別のパソコンを使用する場合、</a:t>
            </a:r>
            <a:r>
              <a:rPr lang="en-US" altLang="ja-JP" sz="1400" kern="0" spc="-10" dirty="0">
                <a:solidFill>
                  <a:prstClr val="black"/>
                </a:solidFill>
                <a:latin typeface="Meiryo UI" panose="020B0604030504040204" pitchFamily="50" charset="-128"/>
                <a:ea typeface="Meiryo UI" panose="020B0604030504040204" pitchFamily="50" charset="-128"/>
              </a:rPr>
              <a:t>P14</a:t>
            </a:r>
            <a:r>
              <a:rPr lang="ja-JP" altLang="en-US" sz="1400" kern="0" spc="-10" dirty="0">
                <a:solidFill>
                  <a:prstClr val="black"/>
                </a:solidFill>
                <a:latin typeface="Meiryo UI" panose="020B0604030504040204" pitchFamily="50" charset="-128"/>
                <a:ea typeface="Meiryo UI" panose="020B0604030504040204" pitchFamily="50" charset="-128"/>
              </a:rPr>
              <a:t>の手順で「起動アイコン」のダウンロードが必要です。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en-US" altLang="ja-JP" sz="1400" b="1" kern="0" spc="-10" dirty="0">
                <a:solidFill>
                  <a:prstClr val="black"/>
                </a:solidFill>
                <a:latin typeface="Meiryo UI" panose="020B0604030504040204" pitchFamily="50" charset="-128"/>
                <a:ea typeface="Meiryo UI" panose="020B0604030504040204" pitchFamily="50" charset="-128"/>
              </a:rPr>
              <a:t>ID</a:t>
            </a:r>
            <a:r>
              <a:rPr lang="ja-JP" altLang="en-US" sz="1400" b="1" kern="0" spc="-10" dirty="0">
                <a:solidFill>
                  <a:prstClr val="black"/>
                </a:solidFill>
                <a:latin typeface="Meiryo UI" panose="020B0604030504040204" pitchFamily="50" charset="-128"/>
                <a:ea typeface="Meiryo UI" panose="020B0604030504040204" pitchFamily="50" charset="-128"/>
              </a:rPr>
              <a:t>と「管理ユーザー」が設定した初期パスワード</a:t>
            </a:r>
            <a:r>
              <a:rPr lang="ja-JP" altLang="en-US" sz="1400" kern="0" spc="-10" dirty="0">
                <a:solidFill>
                  <a:prstClr val="black"/>
                </a:solidFill>
                <a:latin typeface="Meiryo UI" panose="020B0604030504040204" pitchFamily="50" charset="-128"/>
                <a:ea typeface="Meiryo UI" panose="020B0604030504040204" pitchFamily="50" charset="-128"/>
              </a:rPr>
              <a:t>を入力してください。</a:t>
            </a:r>
            <a:r>
              <a:rPr lang="en-US" altLang="ja-JP" sz="1400" b="1" u="sng" kern="0" spc="-10" dirty="0">
                <a:latin typeface="Meiryo UI" panose="020B0604030504040204" pitchFamily="50" charset="-128"/>
                <a:ea typeface="Meiryo UI" panose="020B0604030504040204" pitchFamily="50" charset="-128"/>
              </a:rPr>
              <a:t>ID</a:t>
            </a:r>
            <a:r>
              <a:rPr lang="ja-JP" altLang="en-US" sz="1400" b="1" u="sng" kern="0" spc="-10" dirty="0">
                <a:latin typeface="Meiryo UI" panose="020B0604030504040204" pitchFamily="50" charset="-128"/>
                <a:ea typeface="Meiryo UI" panose="020B0604030504040204" pitchFamily="50" charset="-128"/>
              </a:rPr>
              <a:t>は「</a:t>
            </a:r>
            <a:r>
              <a:rPr lang="ja-JP" altLang="en-US" sz="1400" b="1" u="sng" dirty="0">
                <a:latin typeface="Meiryo UI" panose="020B0604030504040204" pitchFamily="50" charset="-128"/>
                <a:ea typeface="Meiryo UI" panose="020B0604030504040204" pitchFamily="50" charset="-128"/>
              </a:rPr>
              <a:t>事業所番号</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（管理ユーザーの設定した）ユーザー</a:t>
            </a:r>
            <a:r>
              <a:rPr lang="en-US" altLang="ja-JP" sz="1400" b="1" u="sng" dirty="0">
                <a:latin typeface="Meiryo UI" panose="020B0604030504040204" pitchFamily="50" charset="-128"/>
                <a:ea typeface="Meiryo UI" panose="020B0604030504040204" pitchFamily="50" charset="-128"/>
              </a:rPr>
              <a:t>ID </a:t>
            </a:r>
            <a:r>
              <a:rPr lang="ja-JP" altLang="en-US" sz="1400" b="1" u="sng" kern="0" spc="-10" dirty="0">
                <a:latin typeface="Meiryo UI" panose="020B0604030504040204" pitchFamily="50" charset="-128"/>
                <a:ea typeface="Meiryo UI" panose="020B0604030504040204" pitchFamily="50" charset="-128"/>
              </a:rPr>
              <a:t>」であることに注意</a:t>
            </a:r>
            <a:r>
              <a:rPr lang="ja-JP" altLang="en-US" sz="1400" kern="0" spc="-10" dirty="0">
                <a:solidFill>
                  <a:prstClr val="black"/>
                </a:solidFill>
                <a:latin typeface="Meiryo UI" panose="020B0604030504040204" pitchFamily="50" charset="-128"/>
                <a:ea typeface="Meiryo UI" panose="020B0604030504040204" pitchFamily="50" charset="-128"/>
              </a:rPr>
              <a:t>をしてください。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P10</a:t>
            </a:r>
          </a:p>
        </p:txBody>
      </p:sp>
      <p:pic>
        <p:nvPicPr>
          <p:cNvPr id="15" name="図 14">
            <a:extLst>
              <a:ext uri="{FF2B5EF4-FFF2-40B4-BE49-F238E27FC236}">
                <a16:creationId xmlns:a16="http://schemas.microsoft.com/office/drawing/2014/main" id="{4B50CCC4-934F-439A-902C-C56CBE6182C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830506" y="3373449"/>
            <a:ext cx="973654" cy="1030262"/>
          </a:xfrm>
          <a:prstGeom prst="rect">
            <a:avLst/>
          </a:prstGeom>
        </p:spPr>
      </p:pic>
      <p:grpSp>
        <p:nvGrpSpPr>
          <p:cNvPr id="16" name="グループ化 15">
            <a:extLst>
              <a:ext uri="{FF2B5EF4-FFF2-40B4-BE49-F238E27FC236}">
                <a16:creationId xmlns:a16="http://schemas.microsoft.com/office/drawing/2014/main" id="{6E1FBAA1-4D16-47B8-973B-8A577FCAB51E}"/>
              </a:ext>
            </a:extLst>
          </p:cNvPr>
          <p:cNvGrpSpPr/>
          <p:nvPr/>
        </p:nvGrpSpPr>
        <p:grpSpPr>
          <a:xfrm>
            <a:off x="4220741" y="1861774"/>
            <a:ext cx="3209164" cy="4265242"/>
            <a:chOff x="2528763" y="6654435"/>
            <a:chExt cx="2543704" cy="3380791"/>
          </a:xfrm>
        </p:grpSpPr>
        <p:pic>
          <p:nvPicPr>
            <p:cNvPr id="17" name="図 16">
              <a:extLst>
                <a:ext uri="{FF2B5EF4-FFF2-40B4-BE49-F238E27FC236}">
                  <a16:creationId xmlns:a16="http://schemas.microsoft.com/office/drawing/2014/main" id="{F1D3F4ED-097D-4766-AF1C-DFC2E20C742E}"/>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528763" y="6654435"/>
              <a:ext cx="2543704" cy="3380791"/>
            </a:xfrm>
            <a:prstGeom prst="rect">
              <a:avLst/>
            </a:prstGeom>
          </p:spPr>
        </p:pic>
        <p:sp>
          <p:nvSpPr>
            <p:cNvPr id="18" name="正方形/長方形 17">
              <a:extLst>
                <a:ext uri="{FF2B5EF4-FFF2-40B4-BE49-F238E27FC236}">
                  <a16:creationId xmlns:a16="http://schemas.microsoft.com/office/drawing/2014/main" id="{BA2F27CD-C475-4CB0-BC57-F36D52E00765}"/>
                </a:ext>
              </a:extLst>
            </p:cNvPr>
            <p:cNvSpPr/>
            <p:nvPr/>
          </p:nvSpPr>
          <p:spPr>
            <a:xfrm>
              <a:off x="2820609" y="8003990"/>
              <a:ext cx="1974281" cy="665280"/>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099078E-65C5-4C8E-984A-8D697B3AA636}"/>
                </a:ext>
              </a:extLst>
            </p:cNvPr>
            <p:cNvSpPr/>
            <p:nvPr/>
          </p:nvSpPr>
          <p:spPr>
            <a:xfrm>
              <a:off x="3346234" y="9172704"/>
              <a:ext cx="914399" cy="328773"/>
            </a:xfrm>
            <a:prstGeom prst="rect">
              <a:avLst/>
            </a:prstGeom>
            <a:noFill/>
            <a:ln w="38100">
              <a:solidFill>
                <a:srgbClr val="EA6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矢印 28">
              <a:extLst>
                <a:ext uri="{FF2B5EF4-FFF2-40B4-BE49-F238E27FC236}">
                  <a16:creationId xmlns:a16="http://schemas.microsoft.com/office/drawing/2014/main" id="{063D5FEA-B309-4ECD-AC94-B2967BBB3A43}"/>
                </a:ext>
              </a:extLst>
            </p:cNvPr>
            <p:cNvSpPr/>
            <p:nvPr/>
          </p:nvSpPr>
          <p:spPr>
            <a:xfrm rot="20486593" flipH="1">
              <a:off x="4037099" y="9350200"/>
              <a:ext cx="104669" cy="18315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02A3185-6AF5-4496-9756-50B93C0E0221}"/>
              </a:ext>
            </a:extLst>
          </p:cNvPr>
          <p:cNvSpPr/>
          <p:nvPr/>
        </p:nvSpPr>
        <p:spPr>
          <a:xfrm>
            <a:off x="1233941" y="4642626"/>
            <a:ext cx="2166784"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ダウンロードした「起動アイコン」をダブルクリックします</a:t>
            </a:r>
          </a:p>
        </p:txBody>
      </p:sp>
      <p:sp>
        <p:nvSpPr>
          <p:cNvPr id="22" name="上矢印 28">
            <a:extLst>
              <a:ext uri="{FF2B5EF4-FFF2-40B4-BE49-F238E27FC236}">
                <a16:creationId xmlns:a16="http://schemas.microsoft.com/office/drawing/2014/main" id="{2F54AC46-D34B-4178-A1B2-9A8752FCBF4B}"/>
              </a:ext>
            </a:extLst>
          </p:cNvPr>
          <p:cNvSpPr/>
          <p:nvPr/>
        </p:nvSpPr>
        <p:spPr>
          <a:xfrm rot="20486593" flipH="1">
            <a:off x="2587589" y="4232787"/>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E991BA4-A04B-4476-B2D2-71D580F809FC}"/>
              </a:ext>
            </a:extLst>
          </p:cNvPr>
          <p:cNvSpPr/>
          <p:nvPr/>
        </p:nvSpPr>
        <p:spPr>
          <a:xfrm rot="16200000" flipV="1">
            <a:off x="3103594" y="3724089"/>
            <a:ext cx="1260000" cy="218835"/>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吹き出し: 線 55">
            <a:extLst>
              <a:ext uri="{FF2B5EF4-FFF2-40B4-BE49-F238E27FC236}">
                <a16:creationId xmlns:a16="http://schemas.microsoft.com/office/drawing/2014/main" id="{DC38559C-729D-424E-8FA1-85FCCB5D2007}"/>
              </a:ext>
            </a:extLst>
          </p:cNvPr>
          <p:cNvSpPr/>
          <p:nvPr/>
        </p:nvSpPr>
        <p:spPr>
          <a:xfrm>
            <a:off x="6567386" y="1887154"/>
            <a:ext cx="3209164" cy="2220824"/>
          </a:xfrm>
          <a:prstGeom prst="borderCallout1">
            <a:avLst>
              <a:gd name="adj1" fmla="val 48537"/>
              <a:gd name="adj2" fmla="val -2672"/>
              <a:gd name="adj3" fmla="val 93266"/>
              <a:gd name="adj4" fmla="val -441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A99CE6ED-EE54-4FE9-B7A9-786E2C1968A4}"/>
              </a:ext>
            </a:extLst>
          </p:cNvPr>
          <p:cNvSpPr/>
          <p:nvPr/>
        </p:nvSpPr>
        <p:spPr>
          <a:xfrm>
            <a:off x="6321506" y="5691169"/>
            <a:ext cx="2311399"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「ログイン</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」と「パスワード」を入力したら、「ログイン」ボタンを押します</a:t>
            </a:r>
          </a:p>
        </p:txBody>
      </p:sp>
      <p:sp>
        <p:nvSpPr>
          <p:cNvPr id="60" name="上矢印 28">
            <a:extLst>
              <a:ext uri="{FF2B5EF4-FFF2-40B4-BE49-F238E27FC236}">
                <a16:creationId xmlns:a16="http://schemas.microsoft.com/office/drawing/2014/main" id="{59AC7559-E848-4150-BBDE-CA7457017DED}"/>
              </a:ext>
            </a:extLst>
          </p:cNvPr>
          <p:cNvSpPr/>
          <p:nvPr/>
        </p:nvSpPr>
        <p:spPr>
          <a:xfrm rot="20486593" flipH="1">
            <a:off x="6117226" y="5260769"/>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3F285BEB-CB98-4270-87DA-071020EA9C03}"/>
              </a:ext>
            </a:extLst>
          </p:cNvPr>
          <p:cNvSpPr/>
          <p:nvPr/>
        </p:nvSpPr>
        <p:spPr>
          <a:xfrm>
            <a:off x="6624771" y="2033659"/>
            <a:ext cx="3092435" cy="2006893"/>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9230957D-D771-4BEF-8FEE-07240E5B6F38}"/>
              </a:ext>
            </a:extLst>
          </p:cNvPr>
          <p:cNvGrpSpPr/>
          <p:nvPr/>
        </p:nvGrpSpPr>
        <p:grpSpPr>
          <a:xfrm>
            <a:off x="6765471" y="2117566"/>
            <a:ext cx="636917" cy="400154"/>
            <a:chOff x="4835524" y="3138722"/>
            <a:chExt cx="1477260" cy="928113"/>
          </a:xfrm>
        </p:grpSpPr>
        <p:sp>
          <p:nvSpPr>
            <p:cNvPr id="39" name="Freeform 192">
              <a:extLst>
                <a:ext uri="{FF2B5EF4-FFF2-40B4-BE49-F238E27FC236}">
                  <a16:creationId xmlns:a16="http://schemas.microsoft.com/office/drawing/2014/main" id="{4D7FDA8F-D80F-4839-AD90-862F89948F13}"/>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57" name="グループ化 56">
              <a:extLst>
                <a:ext uri="{FF2B5EF4-FFF2-40B4-BE49-F238E27FC236}">
                  <a16:creationId xmlns:a16="http://schemas.microsoft.com/office/drawing/2014/main" id="{6C1778AC-EF05-429F-B353-F1046983068B}"/>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66" name="Freeform 5">
                <a:extLst>
                  <a:ext uri="{FF2B5EF4-FFF2-40B4-BE49-F238E27FC236}">
                    <a16:creationId xmlns:a16="http://schemas.microsoft.com/office/drawing/2014/main" id="{052FB795-5736-49D1-8059-D5E2EBAD42FC}"/>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7" name="Oval 154">
                <a:extLst>
                  <a:ext uri="{FF2B5EF4-FFF2-40B4-BE49-F238E27FC236}">
                    <a16:creationId xmlns:a16="http://schemas.microsoft.com/office/drawing/2014/main" id="{D2CC8463-608A-4ECC-94E1-A8764ABE95ED}"/>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8" name="Oval 155">
                <a:extLst>
                  <a:ext uri="{FF2B5EF4-FFF2-40B4-BE49-F238E27FC236}">
                    <a16:creationId xmlns:a16="http://schemas.microsoft.com/office/drawing/2014/main" id="{4451EFD3-64FC-402F-938F-2CB04AFFAE5E}"/>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9" name="Freeform 156">
                <a:extLst>
                  <a:ext uri="{FF2B5EF4-FFF2-40B4-BE49-F238E27FC236}">
                    <a16:creationId xmlns:a16="http://schemas.microsoft.com/office/drawing/2014/main" id="{246EFE29-8569-4F82-B1D5-FA583CF410A8}"/>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58" name="グループ化 57">
              <a:extLst>
                <a:ext uri="{FF2B5EF4-FFF2-40B4-BE49-F238E27FC236}">
                  <a16:creationId xmlns:a16="http://schemas.microsoft.com/office/drawing/2014/main" id="{C921DE47-7B3D-4F1D-8E15-AB45372883D1}"/>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62" name="Freeform 5">
                <a:extLst>
                  <a:ext uri="{FF2B5EF4-FFF2-40B4-BE49-F238E27FC236}">
                    <a16:creationId xmlns:a16="http://schemas.microsoft.com/office/drawing/2014/main" id="{3E005C0D-91DA-40A3-A161-44A306B1CA5A}"/>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3" name="Oval 120">
                <a:extLst>
                  <a:ext uri="{FF2B5EF4-FFF2-40B4-BE49-F238E27FC236}">
                    <a16:creationId xmlns:a16="http://schemas.microsoft.com/office/drawing/2014/main" id="{F22EFBD3-6B51-4660-8C8D-B1E079783BD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4" name="Oval 121">
                <a:extLst>
                  <a:ext uri="{FF2B5EF4-FFF2-40B4-BE49-F238E27FC236}">
                    <a16:creationId xmlns:a16="http://schemas.microsoft.com/office/drawing/2014/main" id="{68B635EE-CBEA-41A0-BB76-C6D7D9137D0A}"/>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65" name="Freeform 122">
                <a:extLst>
                  <a:ext uri="{FF2B5EF4-FFF2-40B4-BE49-F238E27FC236}">
                    <a16:creationId xmlns:a16="http://schemas.microsoft.com/office/drawing/2014/main" id="{400F9FD9-9326-4577-B492-86C70F5B23B2}"/>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61" name="Freeform 192">
              <a:extLst>
                <a:ext uri="{FF2B5EF4-FFF2-40B4-BE49-F238E27FC236}">
                  <a16:creationId xmlns:a16="http://schemas.microsoft.com/office/drawing/2014/main" id="{C86D1870-86EA-40D2-B9F7-8CE4D3C175AA}"/>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70" name="正方形/長方形 69">
            <a:extLst>
              <a:ext uri="{FF2B5EF4-FFF2-40B4-BE49-F238E27FC236}">
                <a16:creationId xmlns:a16="http://schemas.microsoft.com/office/drawing/2014/main" id="{4201513A-81E3-4323-B40B-8F5AEB5401CA}"/>
              </a:ext>
            </a:extLst>
          </p:cNvPr>
          <p:cNvSpPr/>
          <p:nvPr/>
        </p:nvSpPr>
        <p:spPr>
          <a:xfrm>
            <a:off x="6789634" y="2529015"/>
            <a:ext cx="951771" cy="224891"/>
          </a:xfrm>
          <a:prstGeom prst="rect">
            <a:avLst/>
          </a:prstGeom>
          <a:noFill/>
        </p:spPr>
        <p:txBody>
          <a:bodyPr wrap="square" lIns="100796" tIns="50398" rIns="100796" bIns="50398">
            <a:spAutoFit/>
          </a:bodyPr>
          <a:lstStyle/>
          <a:p>
            <a:r>
              <a:rPr lang="ja-JP" altLang="en-US" sz="800" dirty="0">
                <a:ln w="0"/>
                <a:latin typeface="メイリオ" panose="020B0604030504040204" pitchFamily="50" charset="-128"/>
                <a:ea typeface="メイリオ" panose="020B0604030504040204" pitchFamily="50" charset="-128"/>
              </a:rPr>
              <a:t>操作職員</a:t>
            </a:r>
            <a:endParaRPr lang="en-US" altLang="ja-JP" sz="800" dirty="0">
              <a:ln w="0"/>
              <a:latin typeface="メイリオ" panose="020B0604030504040204" pitchFamily="50" charset="-128"/>
              <a:ea typeface="メイリオ" panose="020B0604030504040204" pitchFamily="50" charset="-128"/>
            </a:endParaRPr>
          </a:p>
        </p:txBody>
      </p:sp>
      <p:pic>
        <p:nvPicPr>
          <p:cNvPr id="49" name="図 48">
            <a:extLst>
              <a:ext uri="{FF2B5EF4-FFF2-40B4-BE49-F238E27FC236}">
                <a16:creationId xmlns:a16="http://schemas.microsoft.com/office/drawing/2014/main" id="{1940FD29-BECC-4CAF-A8B6-21E909F63A60}"/>
              </a:ext>
            </a:extLst>
          </p:cNvPr>
          <p:cNvPicPr>
            <a:picLocks noChangeAspect="1"/>
          </p:cNvPicPr>
          <p:nvPr/>
        </p:nvPicPr>
        <p:blipFill>
          <a:blip r:embed="rId6"/>
          <a:stretch>
            <a:fillRect/>
          </a:stretch>
        </p:blipFill>
        <p:spPr>
          <a:xfrm>
            <a:off x="6905553" y="2982775"/>
            <a:ext cx="2580026" cy="348451"/>
          </a:xfrm>
          <a:prstGeom prst="rect">
            <a:avLst/>
          </a:prstGeom>
        </p:spPr>
      </p:pic>
      <p:sp>
        <p:nvSpPr>
          <p:cNvPr id="50" name="角丸四角形吹き出し 88">
            <a:extLst>
              <a:ext uri="{FF2B5EF4-FFF2-40B4-BE49-F238E27FC236}">
                <a16:creationId xmlns:a16="http://schemas.microsoft.com/office/drawing/2014/main" id="{2C5813AD-E2E7-45ED-AC99-DA9CF488C52A}"/>
              </a:ext>
            </a:extLst>
          </p:cNvPr>
          <p:cNvSpPr/>
          <p:nvPr/>
        </p:nvSpPr>
        <p:spPr>
          <a:xfrm>
            <a:off x="6963707" y="3246013"/>
            <a:ext cx="1220644" cy="666462"/>
          </a:xfrm>
          <a:custGeom>
            <a:avLst/>
            <a:gdLst>
              <a:gd name="connsiteX0" fmla="*/ 0 w 1300723"/>
              <a:gd name="connsiteY0" fmla="*/ 36728 h 220365"/>
              <a:gd name="connsiteX1" fmla="*/ 36728 w 1300723"/>
              <a:gd name="connsiteY1" fmla="*/ 0 h 220365"/>
              <a:gd name="connsiteX2" fmla="*/ 216787 w 1300723"/>
              <a:gd name="connsiteY2" fmla="*/ 0 h 220365"/>
              <a:gd name="connsiteX3" fmla="*/ 280683 w 1300723"/>
              <a:gd name="connsiteY3" fmla="*/ -619953 h 220365"/>
              <a:gd name="connsiteX4" fmla="*/ 541968 w 1300723"/>
              <a:gd name="connsiteY4" fmla="*/ 0 h 220365"/>
              <a:gd name="connsiteX5" fmla="*/ 1263995 w 1300723"/>
              <a:gd name="connsiteY5" fmla="*/ 0 h 220365"/>
              <a:gd name="connsiteX6" fmla="*/ 1300723 w 1300723"/>
              <a:gd name="connsiteY6" fmla="*/ 36728 h 220365"/>
              <a:gd name="connsiteX7" fmla="*/ 1300723 w 1300723"/>
              <a:gd name="connsiteY7" fmla="*/ 36728 h 220365"/>
              <a:gd name="connsiteX8" fmla="*/ 1300723 w 1300723"/>
              <a:gd name="connsiteY8" fmla="*/ 36728 h 220365"/>
              <a:gd name="connsiteX9" fmla="*/ 1300723 w 1300723"/>
              <a:gd name="connsiteY9" fmla="*/ 91819 h 220365"/>
              <a:gd name="connsiteX10" fmla="*/ 1300723 w 1300723"/>
              <a:gd name="connsiteY10" fmla="*/ 183637 h 220365"/>
              <a:gd name="connsiteX11" fmla="*/ 1263995 w 1300723"/>
              <a:gd name="connsiteY11" fmla="*/ 220365 h 220365"/>
              <a:gd name="connsiteX12" fmla="*/ 541968 w 1300723"/>
              <a:gd name="connsiteY12" fmla="*/ 220365 h 220365"/>
              <a:gd name="connsiteX13" fmla="*/ 216787 w 1300723"/>
              <a:gd name="connsiteY13" fmla="*/ 220365 h 220365"/>
              <a:gd name="connsiteX14" fmla="*/ 216787 w 1300723"/>
              <a:gd name="connsiteY14" fmla="*/ 220365 h 220365"/>
              <a:gd name="connsiteX15" fmla="*/ 36728 w 1300723"/>
              <a:gd name="connsiteY15" fmla="*/ 220365 h 220365"/>
              <a:gd name="connsiteX16" fmla="*/ 0 w 1300723"/>
              <a:gd name="connsiteY16" fmla="*/ 183637 h 220365"/>
              <a:gd name="connsiteX17" fmla="*/ 0 w 1300723"/>
              <a:gd name="connsiteY17" fmla="*/ 91819 h 220365"/>
              <a:gd name="connsiteX18" fmla="*/ 0 w 1300723"/>
              <a:gd name="connsiteY18" fmla="*/ 36728 h 220365"/>
              <a:gd name="connsiteX19" fmla="*/ 0 w 1300723"/>
              <a:gd name="connsiteY19" fmla="*/ 36728 h 220365"/>
              <a:gd name="connsiteX0" fmla="*/ 0 w 1300723"/>
              <a:gd name="connsiteY0" fmla="*/ 656681 h 840318"/>
              <a:gd name="connsiteX1" fmla="*/ 36728 w 1300723"/>
              <a:gd name="connsiteY1" fmla="*/ 619953 h 840318"/>
              <a:gd name="connsiteX2" fmla="*/ 283155 w 1300723"/>
              <a:gd name="connsiteY2" fmla="*/ 612579 h 840318"/>
              <a:gd name="connsiteX3" fmla="*/ 280683 w 1300723"/>
              <a:gd name="connsiteY3" fmla="*/ 0 h 840318"/>
              <a:gd name="connsiteX4" fmla="*/ 541968 w 1300723"/>
              <a:gd name="connsiteY4" fmla="*/ 619953 h 840318"/>
              <a:gd name="connsiteX5" fmla="*/ 1263995 w 1300723"/>
              <a:gd name="connsiteY5" fmla="*/ 619953 h 840318"/>
              <a:gd name="connsiteX6" fmla="*/ 1300723 w 1300723"/>
              <a:gd name="connsiteY6" fmla="*/ 656681 h 840318"/>
              <a:gd name="connsiteX7" fmla="*/ 1300723 w 1300723"/>
              <a:gd name="connsiteY7" fmla="*/ 656681 h 840318"/>
              <a:gd name="connsiteX8" fmla="*/ 1300723 w 1300723"/>
              <a:gd name="connsiteY8" fmla="*/ 656681 h 840318"/>
              <a:gd name="connsiteX9" fmla="*/ 1300723 w 1300723"/>
              <a:gd name="connsiteY9" fmla="*/ 711772 h 840318"/>
              <a:gd name="connsiteX10" fmla="*/ 1300723 w 1300723"/>
              <a:gd name="connsiteY10" fmla="*/ 803590 h 840318"/>
              <a:gd name="connsiteX11" fmla="*/ 1263995 w 1300723"/>
              <a:gd name="connsiteY11" fmla="*/ 840318 h 840318"/>
              <a:gd name="connsiteX12" fmla="*/ 541968 w 1300723"/>
              <a:gd name="connsiteY12" fmla="*/ 840318 h 840318"/>
              <a:gd name="connsiteX13" fmla="*/ 216787 w 1300723"/>
              <a:gd name="connsiteY13" fmla="*/ 840318 h 840318"/>
              <a:gd name="connsiteX14" fmla="*/ 216787 w 1300723"/>
              <a:gd name="connsiteY14" fmla="*/ 840318 h 840318"/>
              <a:gd name="connsiteX15" fmla="*/ 36728 w 1300723"/>
              <a:gd name="connsiteY15" fmla="*/ 840318 h 840318"/>
              <a:gd name="connsiteX16" fmla="*/ 0 w 1300723"/>
              <a:gd name="connsiteY16" fmla="*/ 803590 h 840318"/>
              <a:gd name="connsiteX17" fmla="*/ 0 w 1300723"/>
              <a:gd name="connsiteY17" fmla="*/ 711772 h 840318"/>
              <a:gd name="connsiteX18" fmla="*/ 0 w 1300723"/>
              <a:gd name="connsiteY18" fmla="*/ 656681 h 840318"/>
              <a:gd name="connsiteX19" fmla="*/ 0 w 1300723"/>
              <a:gd name="connsiteY19" fmla="*/ 656681 h 840318"/>
              <a:gd name="connsiteX0" fmla="*/ 0 w 1300723"/>
              <a:gd name="connsiteY0" fmla="*/ 656681 h 840318"/>
              <a:gd name="connsiteX1" fmla="*/ 36728 w 1300723"/>
              <a:gd name="connsiteY1" fmla="*/ 619953 h 840318"/>
              <a:gd name="connsiteX2" fmla="*/ 283155 w 1300723"/>
              <a:gd name="connsiteY2" fmla="*/ 612579 h 840318"/>
              <a:gd name="connsiteX3" fmla="*/ 280683 w 1300723"/>
              <a:gd name="connsiteY3" fmla="*/ 0 h 840318"/>
              <a:gd name="connsiteX4" fmla="*/ 372362 w 1300723"/>
              <a:gd name="connsiteY4" fmla="*/ 619953 h 840318"/>
              <a:gd name="connsiteX5" fmla="*/ 1263995 w 1300723"/>
              <a:gd name="connsiteY5" fmla="*/ 619953 h 840318"/>
              <a:gd name="connsiteX6" fmla="*/ 1300723 w 1300723"/>
              <a:gd name="connsiteY6" fmla="*/ 656681 h 840318"/>
              <a:gd name="connsiteX7" fmla="*/ 1300723 w 1300723"/>
              <a:gd name="connsiteY7" fmla="*/ 656681 h 840318"/>
              <a:gd name="connsiteX8" fmla="*/ 1300723 w 1300723"/>
              <a:gd name="connsiteY8" fmla="*/ 656681 h 840318"/>
              <a:gd name="connsiteX9" fmla="*/ 1300723 w 1300723"/>
              <a:gd name="connsiteY9" fmla="*/ 711772 h 840318"/>
              <a:gd name="connsiteX10" fmla="*/ 1300723 w 1300723"/>
              <a:gd name="connsiteY10" fmla="*/ 803590 h 840318"/>
              <a:gd name="connsiteX11" fmla="*/ 1263995 w 1300723"/>
              <a:gd name="connsiteY11" fmla="*/ 840318 h 840318"/>
              <a:gd name="connsiteX12" fmla="*/ 541968 w 1300723"/>
              <a:gd name="connsiteY12" fmla="*/ 840318 h 840318"/>
              <a:gd name="connsiteX13" fmla="*/ 216787 w 1300723"/>
              <a:gd name="connsiteY13" fmla="*/ 840318 h 840318"/>
              <a:gd name="connsiteX14" fmla="*/ 216787 w 1300723"/>
              <a:gd name="connsiteY14" fmla="*/ 840318 h 840318"/>
              <a:gd name="connsiteX15" fmla="*/ 36728 w 1300723"/>
              <a:gd name="connsiteY15" fmla="*/ 840318 h 840318"/>
              <a:gd name="connsiteX16" fmla="*/ 0 w 1300723"/>
              <a:gd name="connsiteY16" fmla="*/ 803590 h 840318"/>
              <a:gd name="connsiteX17" fmla="*/ 0 w 1300723"/>
              <a:gd name="connsiteY17" fmla="*/ 711772 h 840318"/>
              <a:gd name="connsiteX18" fmla="*/ 0 w 1300723"/>
              <a:gd name="connsiteY18" fmla="*/ 656681 h 840318"/>
              <a:gd name="connsiteX19" fmla="*/ 0 w 1300723"/>
              <a:gd name="connsiteY19" fmla="*/ 656681 h 840318"/>
              <a:gd name="connsiteX0" fmla="*/ 0 w 1300723"/>
              <a:gd name="connsiteY0" fmla="*/ 648640 h 832277"/>
              <a:gd name="connsiteX1" fmla="*/ 36728 w 1300723"/>
              <a:gd name="connsiteY1" fmla="*/ 611912 h 832277"/>
              <a:gd name="connsiteX2" fmla="*/ 283155 w 1300723"/>
              <a:gd name="connsiteY2" fmla="*/ 604538 h 832277"/>
              <a:gd name="connsiteX3" fmla="*/ 171374 w 1300723"/>
              <a:gd name="connsiteY3" fmla="*/ 0 h 832277"/>
              <a:gd name="connsiteX4" fmla="*/ 372362 w 1300723"/>
              <a:gd name="connsiteY4" fmla="*/ 611912 h 832277"/>
              <a:gd name="connsiteX5" fmla="*/ 1263995 w 1300723"/>
              <a:gd name="connsiteY5" fmla="*/ 611912 h 832277"/>
              <a:gd name="connsiteX6" fmla="*/ 1300723 w 1300723"/>
              <a:gd name="connsiteY6" fmla="*/ 648640 h 832277"/>
              <a:gd name="connsiteX7" fmla="*/ 1300723 w 1300723"/>
              <a:gd name="connsiteY7" fmla="*/ 648640 h 832277"/>
              <a:gd name="connsiteX8" fmla="*/ 1300723 w 1300723"/>
              <a:gd name="connsiteY8" fmla="*/ 648640 h 832277"/>
              <a:gd name="connsiteX9" fmla="*/ 1300723 w 1300723"/>
              <a:gd name="connsiteY9" fmla="*/ 703731 h 832277"/>
              <a:gd name="connsiteX10" fmla="*/ 1300723 w 1300723"/>
              <a:gd name="connsiteY10" fmla="*/ 795549 h 832277"/>
              <a:gd name="connsiteX11" fmla="*/ 1263995 w 1300723"/>
              <a:gd name="connsiteY11" fmla="*/ 832277 h 832277"/>
              <a:gd name="connsiteX12" fmla="*/ 541968 w 1300723"/>
              <a:gd name="connsiteY12" fmla="*/ 832277 h 832277"/>
              <a:gd name="connsiteX13" fmla="*/ 216787 w 1300723"/>
              <a:gd name="connsiteY13" fmla="*/ 832277 h 832277"/>
              <a:gd name="connsiteX14" fmla="*/ 216787 w 1300723"/>
              <a:gd name="connsiteY14" fmla="*/ 832277 h 832277"/>
              <a:gd name="connsiteX15" fmla="*/ 36728 w 1300723"/>
              <a:gd name="connsiteY15" fmla="*/ 832277 h 832277"/>
              <a:gd name="connsiteX16" fmla="*/ 0 w 1300723"/>
              <a:gd name="connsiteY16" fmla="*/ 795549 h 832277"/>
              <a:gd name="connsiteX17" fmla="*/ 0 w 1300723"/>
              <a:gd name="connsiteY17" fmla="*/ 703731 h 832277"/>
              <a:gd name="connsiteX18" fmla="*/ 0 w 1300723"/>
              <a:gd name="connsiteY18" fmla="*/ 648640 h 832277"/>
              <a:gd name="connsiteX19" fmla="*/ 0 w 1300723"/>
              <a:gd name="connsiteY19" fmla="*/ 648640 h 83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0723" h="832277">
                <a:moveTo>
                  <a:pt x="0" y="648640"/>
                </a:moveTo>
                <a:cubicBezTo>
                  <a:pt x="0" y="628356"/>
                  <a:pt x="16444" y="611912"/>
                  <a:pt x="36728" y="611912"/>
                </a:cubicBezTo>
                <a:lnTo>
                  <a:pt x="283155" y="604538"/>
                </a:lnTo>
                <a:lnTo>
                  <a:pt x="171374" y="0"/>
                </a:lnTo>
                <a:lnTo>
                  <a:pt x="372362" y="611912"/>
                </a:lnTo>
                <a:lnTo>
                  <a:pt x="1263995" y="611912"/>
                </a:lnTo>
                <a:cubicBezTo>
                  <a:pt x="1284279" y="611912"/>
                  <a:pt x="1300723" y="628356"/>
                  <a:pt x="1300723" y="648640"/>
                </a:cubicBezTo>
                <a:lnTo>
                  <a:pt x="1300723" y="648640"/>
                </a:lnTo>
                <a:lnTo>
                  <a:pt x="1300723" y="648640"/>
                </a:lnTo>
                <a:lnTo>
                  <a:pt x="1300723" y="703731"/>
                </a:lnTo>
                <a:lnTo>
                  <a:pt x="1300723" y="795549"/>
                </a:lnTo>
                <a:cubicBezTo>
                  <a:pt x="1300723" y="815833"/>
                  <a:pt x="1284279" y="832277"/>
                  <a:pt x="1263995" y="832277"/>
                </a:cubicBezTo>
                <a:lnTo>
                  <a:pt x="541968" y="832277"/>
                </a:lnTo>
                <a:lnTo>
                  <a:pt x="216787" y="832277"/>
                </a:lnTo>
                <a:lnTo>
                  <a:pt x="216787" y="832277"/>
                </a:lnTo>
                <a:lnTo>
                  <a:pt x="36728" y="832277"/>
                </a:lnTo>
                <a:cubicBezTo>
                  <a:pt x="16444" y="832277"/>
                  <a:pt x="0" y="815833"/>
                  <a:pt x="0" y="795549"/>
                </a:cubicBezTo>
                <a:lnTo>
                  <a:pt x="0" y="703731"/>
                </a:lnTo>
                <a:lnTo>
                  <a:pt x="0" y="648640"/>
                </a:lnTo>
                <a:lnTo>
                  <a:pt x="0" y="648640"/>
                </a:lnTo>
                <a:close/>
              </a:path>
            </a:pathLst>
          </a:custGeom>
          <a:noFill/>
          <a:ln>
            <a:solidFill>
              <a:srgbClr val="B13482"/>
            </a:solidFill>
          </a:ln>
        </p:spPr>
        <p:txBody>
          <a:bodyPr wrap="square" lIns="100796" tIns="50398" rIns="100796" bIns="50398">
            <a:spAutoFit/>
          </a:bodyPr>
          <a:lstStyle/>
          <a:p>
            <a:endParaRPr lang="en-US" altLang="ja-JP" sz="1100">
              <a:ln w="0"/>
              <a:solidFill>
                <a:srgbClr val="0B1C2B"/>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2117B21-2D6B-4CEC-AE25-8DBA6C856ABD}"/>
              </a:ext>
            </a:extLst>
          </p:cNvPr>
          <p:cNvSpPr/>
          <p:nvPr/>
        </p:nvSpPr>
        <p:spPr>
          <a:xfrm>
            <a:off x="6865303" y="2749264"/>
            <a:ext cx="951771" cy="271057"/>
          </a:xfrm>
          <a:prstGeom prst="rect">
            <a:avLst/>
          </a:prstGeom>
          <a:noFill/>
        </p:spPr>
        <p:txBody>
          <a:bodyPr wrap="square" lIns="100796" tIns="50398" rIns="100796" bIns="50398">
            <a:spAutoFit/>
          </a:bodyPr>
          <a:lstStyle/>
          <a:p>
            <a:r>
              <a:rPr lang="en-US" altLang="ja-JP" sz="1100">
                <a:ln w="0"/>
                <a:latin typeface="メイリオ" panose="020B0604030504040204" pitchFamily="50" charset="-128"/>
                <a:ea typeface="メイリオ" panose="020B0604030504040204" pitchFamily="50" charset="-128"/>
              </a:rPr>
              <a:t>(</a:t>
            </a:r>
            <a:r>
              <a:rPr lang="ja-JP" altLang="en-US" sz="1100">
                <a:ln w="0"/>
                <a:latin typeface="メイリオ" panose="020B0604030504040204" pitchFamily="50" charset="-128"/>
                <a:ea typeface="メイリオ" panose="020B0604030504040204" pitchFamily="50" charset="-128"/>
              </a:rPr>
              <a:t>例</a:t>
            </a:r>
            <a:r>
              <a:rPr lang="en-US" altLang="ja-JP" sz="1100">
                <a:ln w="0"/>
                <a:latin typeface="メイリオ" panose="020B0604030504040204" pitchFamily="50" charset="-128"/>
                <a:ea typeface="メイリオ" panose="020B0604030504040204" pitchFamily="50" charset="-128"/>
              </a:rPr>
              <a:t>)</a:t>
            </a:r>
          </a:p>
        </p:txBody>
      </p:sp>
      <p:cxnSp>
        <p:nvCxnSpPr>
          <p:cNvPr id="53" name="直線コネクタ 52">
            <a:extLst>
              <a:ext uri="{FF2B5EF4-FFF2-40B4-BE49-F238E27FC236}">
                <a16:creationId xmlns:a16="http://schemas.microsoft.com/office/drawing/2014/main" id="{96FFEFD6-768D-4837-A4FC-E4B63984A936}"/>
              </a:ext>
            </a:extLst>
          </p:cNvPr>
          <p:cNvCxnSpPr/>
          <p:nvPr/>
        </p:nvCxnSpPr>
        <p:spPr>
          <a:xfrm flipV="1">
            <a:off x="6999188" y="3235827"/>
            <a:ext cx="593502" cy="891"/>
          </a:xfrm>
          <a:prstGeom prst="lin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4D78655-5E29-408E-8EA2-5DFD8BFE273E}"/>
              </a:ext>
            </a:extLst>
          </p:cNvPr>
          <p:cNvCxnSpPr/>
          <p:nvPr/>
        </p:nvCxnSpPr>
        <p:spPr>
          <a:xfrm flipV="1">
            <a:off x="7668412" y="3236272"/>
            <a:ext cx="576000" cy="891"/>
          </a:xfrm>
          <a:prstGeom prst="lin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C85E2E7-DE55-48E7-BCB5-BC03A3EF8E3C}"/>
              </a:ext>
            </a:extLst>
          </p:cNvPr>
          <p:cNvCxnSpPr/>
          <p:nvPr/>
        </p:nvCxnSpPr>
        <p:spPr>
          <a:xfrm flipV="1">
            <a:off x="7614088" y="3229803"/>
            <a:ext cx="41420" cy="811"/>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4DB728FA-2DE1-43F6-907C-2E64F91F7C41}"/>
              </a:ext>
            </a:extLst>
          </p:cNvPr>
          <p:cNvSpPr/>
          <p:nvPr/>
        </p:nvSpPr>
        <p:spPr>
          <a:xfrm>
            <a:off x="6944261" y="3724966"/>
            <a:ext cx="1424289" cy="255669"/>
          </a:xfrm>
          <a:prstGeom prst="rect">
            <a:avLst/>
          </a:prstGeom>
          <a:noFill/>
        </p:spPr>
        <p:txBody>
          <a:bodyPr wrap="square" lIns="100796" tIns="50398" rIns="100796" bIns="50398">
            <a:spAutoFit/>
          </a:bodyPr>
          <a:lstStyle/>
          <a:p>
            <a:r>
              <a:rPr lang="en-US" altLang="ja-JP" sz="1000">
                <a:ln w="0"/>
                <a:solidFill>
                  <a:srgbClr val="0B1C2B"/>
                </a:solidFill>
                <a:latin typeface="メイリオ" panose="020B0604030504040204" pitchFamily="50" charset="-128"/>
                <a:ea typeface="メイリオ" panose="020B0604030504040204" pitchFamily="50" charset="-128"/>
              </a:rPr>
              <a:t>10</a:t>
            </a:r>
            <a:r>
              <a:rPr lang="ja-JP" altLang="en-US" sz="1000">
                <a:ln w="0"/>
                <a:solidFill>
                  <a:srgbClr val="0B1C2B"/>
                </a:solidFill>
                <a:latin typeface="メイリオ" panose="020B0604030504040204" pitchFamily="50" charset="-128"/>
                <a:ea typeface="メイリオ" panose="020B0604030504040204" pitchFamily="50" charset="-128"/>
              </a:rPr>
              <a:t>桁の事業所番号</a:t>
            </a:r>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2" name="角丸四角形吹き出し 114">
            <a:extLst>
              <a:ext uri="{FF2B5EF4-FFF2-40B4-BE49-F238E27FC236}">
                <a16:creationId xmlns:a16="http://schemas.microsoft.com/office/drawing/2014/main" id="{8247F9F0-1D55-4BDF-B16B-62A96F25020F}"/>
              </a:ext>
            </a:extLst>
          </p:cNvPr>
          <p:cNvSpPr/>
          <p:nvPr/>
        </p:nvSpPr>
        <p:spPr>
          <a:xfrm>
            <a:off x="7333423" y="3265137"/>
            <a:ext cx="944672" cy="334511"/>
          </a:xfrm>
          <a:custGeom>
            <a:avLst/>
            <a:gdLst>
              <a:gd name="connsiteX0" fmla="*/ 0 w 937454"/>
              <a:gd name="connsiteY0" fmla="*/ 30738 h 184424"/>
              <a:gd name="connsiteX1" fmla="*/ 30738 w 937454"/>
              <a:gd name="connsiteY1" fmla="*/ 0 h 184424"/>
              <a:gd name="connsiteX2" fmla="*/ 156242 w 937454"/>
              <a:gd name="connsiteY2" fmla="*/ 0 h 184424"/>
              <a:gd name="connsiteX3" fmla="*/ 306613 w 937454"/>
              <a:gd name="connsiteY3" fmla="*/ -174338 h 184424"/>
              <a:gd name="connsiteX4" fmla="*/ 390606 w 937454"/>
              <a:gd name="connsiteY4" fmla="*/ 0 h 184424"/>
              <a:gd name="connsiteX5" fmla="*/ 906716 w 937454"/>
              <a:gd name="connsiteY5" fmla="*/ 0 h 184424"/>
              <a:gd name="connsiteX6" fmla="*/ 937454 w 937454"/>
              <a:gd name="connsiteY6" fmla="*/ 30738 h 184424"/>
              <a:gd name="connsiteX7" fmla="*/ 937454 w 937454"/>
              <a:gd name="connsiteY7" fmla="*/ 30737 h 184424"/>
              <a:gd name="connsiteX8" fmla="*/ 937454 w 937454"/>
              <a:gd name="connsiteY8" fmla="*/ 30737 h 184424"/>
              <a:gd name="connsiteX9" fmla="*/ 937454 w 937454"/>
              <a:gd name="connsiteY9" fmla="*/ 76843 h 184424"/>
              <a:gd name="connsiteX10" fmla="*/ 937454 w 937454"/>
              <a:gd name="connsiteY10" fmla="*/ 153686 h 184424"/>
              <a:gd name="connsiteX11" fmla="*/ 906716 w 937454"/>
              <a:gd name="connsiteY11" fmla="*/ 184424 h 184424"/>
              <a:gd name="connsiteX12" fmla="*/ 390606 w 937454"/>
              <a:gd name="connsiteY12" fmla="*/ 184424 h 184424"/>
              <a:gd name="connsiteX13" fmla="*/ 156242 w 937454"/>
              <a:gd name="connsiteY13" fmla="*/ 184424 h 184424"/>
              <a:gd name="connsiteX14" fmla="*/ 156242 w 937454"/>
              <a:gd name="connsiteY14" fmla="*/ 184424 h 184424"/>
              <a:gd name="connsiteX15" fmla="*/ 30738 w 937454"/>
              <a:gd name="connsiteY15" fmla="*/ 184424 h 184424"/>
              <a:gd name="connsiteX16" fmla="*/ 0 w 937454"/>
              <a:gd name="connsiteY16" fmla="*/ 153686 h 184424"/>
              <a:gd name="connsiteX17" fmla="*/ 0 w 937454"/>
              <a:gd name="connsiteY17" fmla="*/ 76843 h 184424"/>
              <a:gd name="connsiteX18" fmla="*/ 0 w 937454"/>
              <a:gd name="connsiteY18" fmla="*/ 30737 h 184424"/>
              <a:gd name="connsiteX19" fmla="*/ 0 w 937454"/>
              <a:gd name="connsiteY19" fmla="*/ 30737 h 184424"/>
              <a:gd name="connsiteX20" fmla="*/ 0 w 937454"/>
              <a:gd name="connsiteY20" fmla="*/ 30738 h 184424"/>
              <a:gd name="connsiteX0" fmla="*/ 0 w 937454"/>
              <a:gd name="connsiteY0" fmla="*/ 205076 h 358762"/>
              <a:gd name="connsiteX1" fmla="*/ 30738 w 937454"/>
              <a:gd name="connsiteY1" fmla="*/ 174338 h 358762"/>
              <a:gd name="connsiteX2" fmla="*/ 156242 w 937454"/>
              <a:gd name="connsiteY2" fmla="*/ 174338 h 358762"/>
              <a:gd name="connsiteX3" fmla="*/ 306613 w 937454"/>
              <a:gd name="connsiteY3" fmla="*/ 0 h 358762"/>
              <a:gd name="connsiteX4" fmla="*/ 257871 w 937454"/>
              <a:gd name="connsiteY4" fmla="*/ 174338 h 358762"/>
              <a:gd name="connsiteX5" fmla="*/ 906716 w 937454"/>
              <a:gd name="connsiteY5" fmla="*/ 174338 h 358762"/>
              <a:gd name="connsiteX6" fmla="*/ 937454 w 937454"/>
              <a:gd name="connsiteY6" fmla="*/ 205076 h 358762"/>
              <a:gd name="connsiteX7" fmla="*/ 937454 w 937454"/>
              <a:gd name="connsiteY7" fmla="*/ 205075 h 358762"/>
              <a:gd name="connsiteX8" fmla="*/ 937454 w 937454"/>
              <a:gd name="connsiteY8" fmla="*/ 205075 h 358762"/>
              <a:gd name="connsiteX9" fmla="*/ 937454 w 937454"/>
              <a:gd name="connsiteY9" fmla="*/ 251181 h 358762"/>
              <a:gd name="connsiteX10" fmla="*/ 937454 w 937454"/>
              <a:gd name="connsiteY10" fmla="*/ 328024 h 358762"/>
              <a:gd name="connsiteX11" fmla="*/ 906716 w 937454"/>
              <a:gd name="connsiteY11" fmla="*/ 358762 h 358762"/>
              <a:gd name="connsiteX12" fmla="*/ 390606 w 937454"/>
              <a:gd name="connsiteY12" fmla="*/ 358762 h 358762"/>
              <a:gd name="connsiteX13" fmla="*/ 156242 w 937454"/>
              <a:gd name="connsiteY13" fmla="*/ 358762 h 358762"/>
              <a:gd name="connsiteX14" fmla="*/ 156242 w 937454"/>
              <a:gd name="connsiteY14" fmla="*/ 358762 h 358762"/>
              <a:gd name="connsiteX15" fmla="*/ 30738 w 937454"/>
              <a:gd name="connsiteY15" fmla="*/ 358762 h 358762"/>
              <a:gd name="connsiteX16" fmla="*/ 0 w 937454"/>
              <a:gd name="connsiteY16" fmla="*/ 328024 h 358762"/>
              <a:gd name="connsiteX17" fmla="*/ 0 w 937454"/>
              <a:gd name="connsiteY17" fmla="*/ 251181 h 358762"/>
              <a:gd name="connsiteX18" fmla="*/ 0 w 937454"/>
              <a:gd name="connsiteY18" fmla="*/ 205075 h 358762"/>
              <a:gd name="connsiteX19" fmla="*/ 0 w 937454"/>
              <a:gd name="connsiteY19" fmla="*/ 205075 h 358762"/>
              <a:gd name="connsiteX20" fmla="*/ 0 w 937454"/>
              <a:gd name="connsiteY20" fmla="*/ 205076 h 3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7454" h="358762">
                <a:moveTo>
                  <a:pt x="0" y="205076"/>
                </a:moveTo>
                <a:cubicBezTo>
                  <a:pt x="0" y="188100"/>
                  <a:pt x="13762" y="174338"/>
                  <a:pt x="30738" y="174338"/>
                </a:cubicBezTo>
                <a:lnTo>
                  <a:pt x="156242" y="174338"/>
                </a:lnTo>
                <a:lnTo>
                  <a:pt x="306613" y="0"/>
                </a:lnTo>
                <a:lnTo>
                  <a:pt x="257871" y="174338"/>
                </a:lnTo>
                <a:lnTo>
                  <a:pt x="906716" y="174338"/>
                </a:lnTo>
                <a:cubicBezTo>
                  <a:pt x="923692" y="174338"/>
                  <a:pt x="937454" y="188100"/>
                  <a:pt x="937454" y="205076"/>
                </a:cubicBezTo>
                <a:lnTo>
                  <a:pt x="937454" y="205075"/>
                </a:lnTo>
                <a:lnTo>
                  <a:pt x="937454" y="205075"/>
                </a:lnTo>
                <a:lnTo>
                  <a:pt x="937454" y="251181"/>
                </a:lnTo>
                <a:lnTo>
                  <a:pt x="937454" y="328024"/>
                </a:lnTo>
                <a:cubicBezTo>
                  <a:pt x="937454" y="345000"/>
                  <a:pt x="923692" y="358762"/>
                  <a:pt x="906716" y="358762"/>
                </a:cubicBezTo>
                <a:lnTo>
                  <a:pt x="390606" y="358762"/>
                </a:lnTo>
                <a:lnTo>
                  <a:pt x="156242" y="358762"/>
                </a:lnTo>
                <a:lnTo>
                  <a:pt x="156242" y="358762"/>
                </a:lnTo>
                <a:lnTo>
                  <a:pt x="30738" y="358762"/>
                </a:lnTo>
                <a:cubicBezTo>
                  <a:pt x="13762" y="358762"/>
                  <a:pt x="0" y="345000"/>
                  <a:pt x="0" y="328024"/>
                </a:cubicBezTo>
                <a:lnTo>
                  <a:pt x="0" y="251181"/>
                </a:lnTo>
                <a:lnTo>
                  <a:pt x="0" y="205075"/>
                </a:lnTo>
                <a:lnTo>
                  <a:pt x="0" y="205075"/>
                </a:lnTo>
                <a:lnTo>
                  <a:pt x="0" y="205076"/>
                </a:lnTo>
                <a:close/>
              </a:path>
            </a:pathLst>
          </a:custGeom>
          <a:noFill/>
          <a:ln>
            <a:solidFill>
              <a:srgbClr val="B13482"/>
            </a:solidFill>
          </a:ln>
        </p:spPr>
        <p:txBody>
          <a:bodyPr wrap="square" lIns="100796" tIns="50398" rIns="100796" bIns="50398">
            <a:spAutoFit/>
          </a:bodyPr>
          <a:lstStyle/>
          <a:p>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3AAB063A-ABF7-4876-8B39-795398C91580}"/>
              </a:ext>
            </a:extLst>
          </p:cNvPr>
          <p:cNvSpPr/>
          <p:nvPr/>
        </p:nvSpPr>
        <p:spPr>
          <a:xfrm>
            <a:off x="8384364" y="3477107"/>
            <a:ext cx="1616161" cy="563445"/>
          </a:xfrm>
          <a:prstGeom prst="rect">
            <a:avLst/>
          </a:prstGeom>
          <a:noFill/>
        </p:spPr>
        <p:txBody>
          <a:bodyPr wrap="square" lIns="100796" tIns="50398" rIns="100796" bIns="50398">
            <a:spAutoFit/>
          </a:bodyPr>
          <a:lstStyle/>
          <a:p>
            <a:r>
              <a:rPr lang="ja-JP" altLang="en-US" sz="1000">
                <a:ln w="0"/>
                <a:solidFill>
                  <a:srgbClr val="0B1C2B"/>
                </a:solidFill>
                <a:latin typeface="メイリオ" panose="020B0604030504040204" pitchFamily="50" charset="-128"/>
                <a:ea typeface="メイリオ" panose="020B0604030504040204" pitchFamily="50" charset="-128"/>
              </a:rPr>
              <a:t>管理ユーザーが</a:t>
            </a:r>
            <a:endParaRPr lang="en-US" altLang="ja-JP" sz="1000">
              <a:ln w="0"/>
              <a:solidFill>
                <a:srgbClr val="0B1C2B"/>
              </a:solidFill>
              <a:latin typeface="メイリオ" panose="020B0604030504040204" pitchFamily="50" charset="-128"/>
              <a:ea typeface="メイリオ" panose="020B0604030504040204" pitchFamily="50" charset="-128"/>
            </a:endParaRPr>
          </a:p>
          <a:p>
            <a:r>
              <a:rPr lang="ja-JP" altLang="en-US" sz="1000">
                <a:ln w="0"/>
                <a:solidFill>
                  <a:srgbClr val="0B1C2B"/>
                </a:solidFill>
                <a:latin typeface="メイリオ" panose="020B0604030504040204" pitchFamily="50" charset="-128"/>
                <a:ea typeface="メイリオ" panose="020B0604030504040204" pitchFamily="50" charset="-128"/>
              </a:rPr>
              <a:t>設定した</a:t>
            </a:r>
            <a:endParaRPr lang="en-US" altLang="ja-JP" sz="1000">
              <a:ln w="0"/>
              <a:solidFill>
                <a:srgbClr val="0B1C2B"/>
              </a:solidFill>
              <a:latin typeface="メイリオ" panose="020B0604030504040204" pitchFamily="50" charset="-128"/>
              <a:ea typeface="メイリオ" panose="020B0604030504040204" pitchFamily="50" charset="-128"/>
            </a:endParaRPr>
          </a:p>
          <a:p>
            <a:r>
              <a:rPr lang="ja-JP" altLang="en-US" sz="1000">
                <a:ln w="0"/>
                <a:solidFill>
                  <a:srgbClr val="0B1C2B"/>
                </a:solidFill>
                <a:latin typeface="メイリオ" panose="020B0604030504040204" pitchFamily="50" charset="-128"/>
                <a:ea typeface="メイリオ" panose="020B0604030504040204" pitchFamily="50" charset="-128"/>
              </a:rPr>
              <a:t>ユーザー</a:t>
            </a:r>
            <a:r>
              <a:rPr lang="en-US" altLang="ja-JP" sz="1000">
                <a:ln w="0"/>
                <a:solidFill>
                  <a:srgbClr val="0B1C2B"/>
                </a:solidFill>
                <a:latin typeface="メイリオ" panose="020B0604030504040204" pitchFamily="50" charset="-128"/>
                <a:ea typeface="メイリオ" panose="020B0604030504040204" pitchFamily="50" charset="-128"/>
              </a:rPr>
              <a:t>ID</a:t>
            </a:r>
          </a:p>
        </p:txBody>
      </p:sp>
      <p:sp>
        <p:nvSpPr>
          <p:cNvPr id="74" name="正方形/長方形 73">
            <a:extLst>
              <a:ext uri="{FF2B5EF4-FFF2-40B4-BE49-F238E27FC236}">
                <a16:creationId xmlns:a16="http://schemas.microsoft.com/office/drawing/2014/main" id="{1DE403CF-6BDA-443F-A0AF-04ECB46172A4}"/>
              </a:ext>
            </a:extLst>
          </p:cNvPr>
          <p:cNvSpPr/>
          <p:nvPr/>
        </p:nvSpPr>
        <p:spPr>
          <a:xfrm>
            <a:off x="7305703" y="3410587"/>
            <a:ext cx="1124016" cy="255669"/>
          </a:xfrm>
          <a:prstGeom prst="rect">
            <a:avLst/>
          </a:prstGeom>
          <a:noFill/>
        </p:spPr>
        <p:txBody>
          <a:bodyPr wrap="square" lIns="100796" tIns="50398" rIns="100796" bIns="50398">
            <a:spAutoFit/>
          </a:bodyPr>
          <a:lstStyle/>
          <a:p>
            <a:r>
              <a:rPr lang="ja-JP" altLang="en-US" sz="1000">
                <a:ln w="0"/>
                <a:solidFill>
                  <a:srgbClr val="0B1C2B"/>
                </a:solidFill>
                <a:latin typeface="メイリオ" panose="020B0604030504040204" pitchFamily="50" charset="-128"/>
                <a:ea typeface="メイリオ" panose="020B0604030504040204" pitchFamily="50" charset="-128"/>
              </a:rPr>
              <a:t>半角ハイフン</a:t>
            </a:r>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75" name="角丸四角形吹き出し 113">
            <a:extLst>
              <a:ext uri="{FF2B5EF4-FFF2-40B4-BE49-F238E27FC236}">
                <a16:creationId xmlns:a16="http://schemas.microsoft.com/office/drawing/2014/main" id="{BF0915F1-6192-4DA0-BE10-5D8B0C598696}"/>
              </a:ext>
            </a:extLst>
          </p:cNvPr>
          <p:cNvSpPr/>
          <p:nvPr/>
        </p:nvSpPr>
        <p:spPr>
          <a:xfrm>
            <a:off x="8418687" y="3421869"/>
            <a:ext cx="991700" cy="587153"/>
          </a:xfrm>
          <a:prstGeom prst="wedgeRoundRectCallout">
            <a:avLst>
              <a:gd name="adj1" fmla="val -76759"/>
              <a:gd name="adj2" fmla="val -79313"/>
              <a:gd name="adj3" fmla="val 16667"/>
            </a:avLst>
          </a:prstGeom>
          <a:noFill/>
          <a:ln>
            <a:solidFill>
              <a:srgbClr val="B13482"/>
            </a:solidFill>
          </a:ln>
        </p:spPr>
        <p:txBody>
          <a:bodyPr wrap="square" lIns="100796" tIns="50398" rIns="100796" bIns="50398">
            <a:spAutoFit/>
          </a:bodyPr>
          <a:lstStyle/>
          <a:p>
            <a:endParaRPr lang="en-US" altLang="ja-JP" sz="1000">
              <a:ln w="0"/>
              <a:solidFill>
                <a:srgbClr val="0B1C2B"/>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05FD5BA-49DA-4540-8171-1D4DD8240D48}"/>
              </a:ext>
            </a:extLst>
          </p:cNvPr>
          <p:cNvSpPr txBox="1"/>
          <p:nvPr/>
        </p:nvSpPr>
        <p:spPr>
          <a:xfrm>
            <a:off x="7487290" y="2317263"/>
            <a:ext cx="1846980" cy="276999"/>
          </a:xfrm>
          <a:prstGeom prst="rect">
            <a:avLst/>
          </a:prstGeom>
          <a:noFill/>
        </p:spPr>
        <p:txBody>
          <a:bodyPr wrap="non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「事業所番号</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ユーザー</a:t>
            </a:r>
            <a:r>
              <a:rPr kumimoji="1" lang="en-US" altLang="ja-JP" sz="1200" dirty="0">
                <a:solidFill>
                  <a:srgbClr val="FF0000"/>
                </a:solidFill>
                <a:latin typeface="Meiryo UI" panose="020B0604030504040204" pitchFamily="50" charset="-128"/>
                <a:ea typeface="Meiryo UI" panose="020B0604030504040204" pitchFamily="50" charset="-128"/>
              </a:rPr>
              <a:t>ID]</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76" name="吹き出し: 線 75">
            <a:extLst>
              <a:ext uri="{FF2B5EF4-FFF2-40B4-BE49-F238E27FC236}">
                <a16:creationId xmlns:a16="http://schemas.microsoft.com/office/drawing/2014/main" id="{7BC7C090-3CAB-40D9-B8F5-830D4C5C749F}"/>
              </a:ext>
            </a:extLst>
          </p:cNvPr>
          <p:cNvSpPr/>
          <p:nvPr/>
        </p:nvSpPr>
        <p:spPr>
          <a:xfrm>
            <a:off x="6542941" y="4347511"/>
            <a:ext cx="3209164" cy="692021"/>
          </a:xfrm>
          <a:prstGeom prst="borderCallout1">
            <a:avLst>
              <a:gd name="adj1" fmla="val 48537"/>
              <a:gd name="adj2" fmla="val -2672"/>
              <a:gd name="adj3" fmla="val -17175"/>
              <a:gd name="adj4" fmla="val -3304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管理ユーザーが操作職員を設定した際に表示される「初期パスワード」（</a:t>
            </a:r>
            <a:r>
              <a:rPr kumimoji="1" lang="en-US" altLang="ja-JP" sz="1200" dirty="0">
                <a:solidFill>
                  <a:srgbClr val="FF0000"/>
                </a:solidFill>
                <a:latin typeface="Meiryo UI" panose="020B0604030504040204" pitchFamily="50" charset="-128"/>
                <a:ea typeface="Meiryo UI" panose="020B0604030504040204" pitchFamily="50" charset="-128"/>
              </a:rPr>
              <a:t>P21</a:t>
            </a:r>
            <a:r>
              <a:rPr kumimoji="1" lang="ja-JP" altLang="en-US" sz="1200" dirty="0">
                <a:solidFill>
                  <a:srgbClr val="FF000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7362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操作職員のトップ画面</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ログインが完了すると、下図のようなトップ画面が開きます。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B561D8C-4963-4E57-917A-1C674F10F29A}"/>
              </a:ext>
            </a:extLst>
          </p:cNvPr>
          <p:cNvPicPr>
            <a:picLocks noChangeAspect="1"/>
          </p:cNvPicPr>
          <p:nvPr/>
        </p:nvPicPr>
        <p:blipFill>
          <a:blip r:embed="rId2"/>
          <a:stretch>
            <a:fillRect/>
          </a:stretch>
        </p:blipFill>
        <p:spPr>
          <a:xfrm>
            <a:off x="1047072" y="1647967"/>
            <a:ext cx="7811856" cy="3562065"/>
          </a:xfrm>
          <a:prstGeom prst="rect">
            <a:avLst/>
          </a:prstGeom>
        </p:spPr>
      </p:pic>
      <p:sp>
        <p:nvSpPr>
          <p:cNvPr id="35" name="四角形: 角を丸くする 34">
            <a:extLst>
              <a:ext uri="{FF2B5EF4-FFF2-40B4-BE49-F238E27FC236}">
                <a16:creationId xmlns:a16="http://schemas.microsoft.com/office/drawing/2014/main" id="{D1DF3D94-8D31-4600-972F-5AA6E5CA1B7C}"/>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P57</a:t>
            </a:r>
          </a:p>
        </p:txBody>
      </p:sp>
    </p:spTree>
    <p:extLst>
      <p:ext uri="{BB962C8B-B14F-4D97-AF65-F5344CB8AC3E}">
        <p14:creationId xmlns:p14="http://schemas.microsoft.com/office/powerpoint/2010/main" val="150857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追加端末登録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導入手順書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P15-P18</a:t>
            </a:r>
          </a:p>
        </p:txBody>
      </p:sp>
      <p:pic>
        <p:nvPicPr>
          <p:cNvPr id="34" name="図 33">
            <a:extLst>
              <a:ext uri="{FF2B5EF4-FFF2-40B4-BE49-F238E27FC236}">
                <a16:creationId xmlns:a16="http://schemas.microsoft.com/office/drawing/2014/main" id="{87BDD06D-EE52-49E5-9E1F-825EA0CE5A7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27649" y="2164954"/>
            <a:ext cx="4588596" cy="2458829"/>
          </a:xfrm>
          <a:prstGeom prst="rect">
            <a:avLst/>
          </a:prstGeom>
        </p:spPr>
      </p:pic>
      <p:pic>
        <p:nvPicPr>
          <p:cNvPr id="36" name="図 35">
            <a:extLst>
              <a:ext uri="{FF2B5EF4-FFF2-40B4-BE49-F238E27FC236}">
                <a16:creationId xmlns:a16="http://schemas.microsoft.com/office/drawing/2014/main" id="{C6F9F4A0-BBFE-4B31-9780-B13F2E263A4B}"/>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180545" y="4506564"/>
            <a:ext cx="4826996" cy="2134896"/>
          </a:xfrm>
          <a:prstGeom prst="rect">
            <a:avLst/>
          </a:prstGeom>
        </p:spPr>
      </p:pic>
      <p:sp>
        <p:nvSpPr>
          <p:cNvPr id="37" name="上矢印 28">
            <a:extLst>
              <a:ext uri="{FF2B5EF4-FFF2-40B4-BE49-F238E27FC236}">
                <a16:creationId xmlns:a16="http://schemas.microsoft.com/office/drawing/2014/main" id="{6C6882F7-38C8-4F2B-A0A7-9C0DE9220419}"/>
              </a:ext>
            </a:extLst>
          </p:cNvPr>
          <p:cNvSpPr/>
          <p:nvPr/>
        </p:nvSpPr>
        <p:spPr>
          <a:xfrm rot="20486593" flipH="1">
            <a:off x="4745084" y="2759357"/>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5BEDBE8-2F01-47CF-9687-0F6ABFFC0D15}"/>
              </a:ext>
            </a:extLst>
          </p:cNvPr>
          <p:cNvSpPr/>
          <p:nvPr/>
        </p:nvSpPr>
        <p:spPr>
          <a:xfrm>
            <a:off x="2898911" y="2488888"/>
            <a:ext cx="1918749" cy="471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矢印 28">
            <a:extLst>
              <a:ext uri="{FF2B5EF4-FFF2-40B4-BE49-F238E27FC236}">
                <a16:creationId xmlns:a16="http://schemas.microsoft.com/office/drawing/2014/main" id="{3BFEAFF6-A0BE-4457-97C6-987A6AC6FC56}"/>
              </a:ext>
            </a:extLst>
          </p:cNvPr>
          <p:cNvSpPr/>
          <p:nvPr/>
        </p:nvSpPr>
        <p:spPr>
          <a:xfrm rot="20486593" flipH="1">
            <a:off x="8298944" y="6546138"/>
            <a:ext cx="172592" cy="30798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AF5C739-FE17-4E4B-A777-11B944B4C295}"/>
              </a:ext>
            </a:extLst>
          </p:cNvPr>
          <p:cNvSpPr/>
          <p:nvPr/>
        </p:nvSpPr>
        <p:spPr>
          <a:xfrm>
            <a:off x="7506269" y="6422773"/>
            <a:ext cx="851527" cy="218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屈折矢印 11">
            <a:extLst>
              <a:ext uri="{FF2B5EF4-FFF2-40B4-BE49-F238E27FC236}">
                <a16:creationId xmlns:a16="http://schemas.microsoft.com/office/drawing/2014/main" id="{7D456FAB-7C29-4DA4-ABEE-E52F58C563C4}"/>
              </a:ext>
            </a:extLst>
          </p:cNvPr>
          <p:cNvSpPr/>
          <p:nvPr/>
        </p:nvSpPr>
        <p:spPr>
          <a:xfrm rot="5400000">
            <a:off x="2562511" y="4649152"/>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7B4E164-3282-4470-B9AD-9715C3C4994F}"/>
              </a:ext>
            </a:extLst>
          </p:cNvPr>
          <p:cNvSpPr/>
          <p:nvPr/>
        </p:nvSpPr>
        <p:spPr>
          <a:xfrm>
            <a:off x="97235" y="1017653"/>
            <a:ext cx="9711529" cy="1036314"/>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4" name="台形 13">
            <a:extLst>
              <a:ext uri="{FF2B5EF4-FFF2-40B4-BE49-F238E27FC236}">
                <a16:creationId xmlns:a16="http://schemas.microsoft.com/office/drawing/2014/main" id="{ADE5764B-ACD7-4F33-A466-ECFBFBD56902}"/>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646D2326-23D6-4437-BFDE-BEE22BF2F0D9}"/>
              </a:ext>
            </a:extLst>
          </p:cNvPr>
          <p:cNvGrpSpPr/>
          <p:nvPr/>
        </p:nvGrpSpPr>
        <p:grpSpPr>
          <a:xfrm>
            <a:off x="266010" y="751725"/>
            <a:ext cx="321797" cy="322626"/>
            <a:chOff x="6631068" y="4807104"/>
            <a:chExt cx="449848" cy="451006"/>
          </a:xfrm>
        </p:grpSpPr>
        <p:grpSp>
          <p:nvGrpSpPr>
            <p:cNvPr id="16" name="グループ化 15">
              <a:extLst>
                <a:ext uri="{FF2B5EF4-FFF2-40B4-BE49-F238E27FC236}">
                  <a16:creationId xmlns:a16="http://schemas.microsoft.com/office/drawing/2014/main" id="{4DB028BF-9734-4702-B208-87EBA6BF7BA3}"/>
                </a:ext>
              </a:extLst>
            </p:cNvPr>
            <p:cNvGrpSpPr/>
            <p:nvPr/>
          </p:nvGrpSpPr>
          <p:grpSpPr>
            <a:xfrm rot="19826877">
              <a:off x="6714324" y="4949145"/>
              <a:ext cx="321679" cy="207321"/>
              <a:chOff x="22555200" y="7224712"/>
              <a:chExt cx="1384300" cy="892175"/>
            </a:xfrm>
            <a:solidFill>
              <a:srgbClr val="5B9BD5"/>
            </a:solidFill>
          </p:grpSpPr>
          <p:sp>
            <p:nvSpPr>
              <p:cNvPr id="20" name="Freeform 93">
                <a:extLst>
                  <a:ext uri="{FF2B5EF4-FFF2-40B4-BE49-F238E27FC236}">
                    <a16:creationId xmlns:a16="http://schemas.microsoft.com/office/drawing/2014/main" id="{B40997B1-D484-4969-B956-073602B22EC4}"/>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1" name="Rectangle 94">
                <a:extLst>
                  <a:ext uri="{FF2B5EF4-FFF2-40B4-BE49-F238E27FC236}">
                    <a16:creationId xmlns:a16="http://schemas.microsoft.com/office/drawing/2014/main" id="{9F14AEB6-1A80-4E15-BDF9-7D8B4555DC45}"/>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17" name="円/楕円 17">
              <a:extLst>
                <a:ext uri="{FF2B5EF4-FFF2-40B4-BE49-F238E27FC236}">
                  <a16:creationId xmlns:a16="http://schemas.microsoft.com/office/drawing/2014/main" id="{640A6AB8-8BB8-47ED-94D6-0FAF83297659}"/>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8" name="二等辺三角形 17">
              <a:extLst>
                <a:ext uri="{FF2B5EF4-FFF2-40B4-BE49-F238E27FC236}">
                  <a16:creationId xmlns:a16="http://schemas.microsoft.com/office/drawing/2014/main" id="{506364F6-1DCD-4670-B60B-93733AB732BA}"/>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9" name="二等辺三角形 18">
              <a:extLst>
                <a:ext uri="{FF2B5EF4-FFF2-40B4-BE49-F238E27FC236}">
                  <a16:creationId xmlns:a16="http://schemas.microsoft.com/office/drawing/2014/main" id="{07B04EF4-D8AC-4C1A-AAC9-05BC2DDA602D}"/>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2" name="正方形/長方形 21">
            <a:extLst>
              <a:ext uri="{FF2B5EF4-FFF2-40B4-BE49-F238E27FC236}">
                <a16:creationId xmlns:a16="http://schemas.microsoft.com/office/drawing/2014/main" id="{5DA0E6B3-FED6-4B35-B0DD-461A0AB72FD1}"/>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23" name="テキスト ボックス 136">
            <a:extLst>
              <a:ext uri="{FF2B5EF4-FFF2-40B4-BE49-F238E27FC236}">
                <a16:creationId xmlns:a16="http://schemas.microsoft.com/office/drawing/2014/main" id="{8CD7F279-F4A4-4569-851F-9BB26BEBD2F3}"/>
              </a:ext>
            </a:extLst>
          </p:cNvPr>
          <p:cNvSpPr txBox="1">
            <a:spLocks noChangeArrowheads="1"/>
          </p:cNvSpPr>
          <p:nvPr/>
        </p:nvSpPr>
        <p:spPr bwMode="auto">
          <a:xfrm>
            <a:off x="203914" y="1267537"/>
            <a:ext cx="9498169" cy="738664"/>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では、セキュリティの観点から、利用するパソコン（＝端末）の端末登録を実施します。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「管理ユーザー」の初回ログイン時に、一時パスコードの送信（</a:t>
            </a:r>
            <a:r>
              <a:rPr lang="en-US" altLang="ja-JP" sz="1400" kern="0" spc="-10" dirty="0">
                <a:solidFill>
                  <a:prstClr val="black"/>
                </a:solidFill>
                <a:latin typeface="Meiryo UI" panose="020B0604030504040204" pitchFamily="50" charset="-128"/>
                <a:ea typeface="Meiryo UI" panose="020B0604030504040204" pitchFamily="50" charset="-128"/>
              </a:rPr>
              <a:t>P16</a:t>
            </a:r>
            <a:r>
              <a:rPr lang="ja-JP" altLang="en-US" sz="1400" kern="0" spc="-10" dirty="0">
                <a:solidFill>
                  <a:prstClr val="black"/>
                </a:solidFill>
                <a:latin typeface="Meiryo UI" panose="020B0604030504040204" pitchFamily="50" charset="-128"/>
                <a:ea typeface="Meiryo UI" panose="020B0604030504040204" pitchFamily="50" charset="-128"/>
              </a:rPr>
              <a:t>）により、当該パソコンの端末登録は完了します。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別のパソコンを利用する場合、追加端末登録が必要です。詳細は</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の導入手順書（</a:t>
            </a:r>
            <a:r>
              <a:rPr lang="en-US" altLang="ja-JP" sz="1400" kern="0" spc="-10" dirty="0">
                <a:solidFill>
                  <a:prstClr val="black"/>
                </a:solidFill>
                <a:latin typeface="Meiryo UI" panose="020B0604030504040204" pitchFamily="50" charset="-128"/>
                <a:ea typeface="Meiryo UI" panose="020B0604030504040204" pitchFamily="50" charset="-128"/>
              </a:rPr>
              <a:t>P15-18</a:t>
            </a:r>
            <a:r>
              <a:rPr lang="ja-JP" altLang="en-US" sz="1400" kern="0" spc="-10" dirty="0">
                <a:solidFill>
                  <a:prstClr val="black"/>
                </a:solidFill>
                <a:latin typeface="Meiryo UI" panose="020B0604030504040204" pitchFamily="50" charset="-128"/>
                <a:ea typeface="Meiryo UI" panose="020B0604030504040204" pitchFamily="50" charset="-128"/>
              </a:rPr>
              <a:t>）を参照してください。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114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その他：記録職員の登録</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447D19AD-613A-4342-A9BA-3D59F8E586E3}"/>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P23</a:t>
            </a:r>
          </a:p>
        </p:txBody>
      </p:sp>
      <p:sp>
        <p:nvSpPr>
          <p:cNvPr id="36" name="正方形/長方形 35">
            <a:extLst>
              <a:ext uri="{FF2B5EF4-FFF2-40B4-BE49-F238E27FC236}">
                <a16:creationId xmlns:a16="http://schemas.microsoft.com/office/drawing/2014/main" id="{1F89B304-0015-4171-8D7A-2DD5497DC6E6}"/>
              </a:ext>
            </a:extLst>
          </p:cNvPr>
          <p:cNvSpPr/>
          <p:nvPr/>
        </p:nvSpPr>
        <p:spPr>
          <a:xfrm>
            <a:off x="97235" y="1017653"/>
            <a:ext cx="9711529" cy="1208242"/>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40" name="台形 13">
            <a:extLst>
              <a:ext uri="{FF2B5EF4-FFF2-40B4-BE49-F238E27FC236}">
                <a16:creationId xmlns:a16="http://schemas.microsoft.com/office/drawing/2014/main" id="{74364EDE-E936-449A-B976-9731548C46F8}"/>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E6F022CF-228C-48CE-B7FF-D0EB2A4FB2B7}"/>
              </a:ext>
            </a:extLst>
          </p:cNvPr>
          <p:cNvGrpSpPr/>
          <p:nvPr/>
        </p:nvGrpSpPr>
        <p:grpSpPr>
          <a:xfrm>
            <a:off x="266010" y="751725"/>
            <a:ext cx="321797" cy="322626"/>
            <a:chOff x="6631068" y="4807104"/>
            <a:chExt cx="449848" cy="451006"/>
          </a:xfrm>
        </p:grpSpPr>
        <p:grpSp>
          <p:nvGrpSpPr>
            <p:cNvPr id="42" name="グループ化 41">
              <a:extLst>
                <a:ext uri="{FF2B5EF4-FFF2-40B4-BE49-F238E27FC236}">
                  <a16:creationId xmlns:a16="http://schemas.microsoft.com/office/drawing/2014/main" id="{3288A297-1A21-4939-8F3E-D7708C525D61}"/>
                </a:ext>
              </a:extLst>
            </p:cNvPr>
            <p:cNvGrpSpPr/>
            <p:nvPr/>
          </p:nvGrpSpPr>
          <p:grpSpPr>
            <a:xfrm rot="19826877">
              <a:off x="6714324" y="4949145"/>
              <a:ext cx="321679" cy="207321"/>
              <a:chOff x="22555200" y="7224712"/>
              <a:chExt cx="1384300" cy="892175"/>
            </a:xfrm>
            <a:solidFill>
              <a:srgbClr val="5B9BD5"/>
            </a:solidFill>
          </p:grpSpPr>
          <p:sp>
            <p:nvSpPr>
              <p:cNvPr id="46" name="Freeform 93">
                <a:extLst>
                  <a:ext uri="{FF2B5EF4-FFF2-40B4-BE49-F238E27FC236}">
                    <a16:creationId xmlns:a16="http://schemas.microsoft.com/office/drawing/2014/main" id="{A6BBB9DA-4478-421B-AE86-13C751A10029}"/>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47" name="Rectangle 94">
                <a:extLst>
                  <a:ext uri="{FF2B5EF4-FFF2-40B4-BE49-F238E27FC236}">
                    <a16:creationId xmlns:a16="http://schemas.microsoft.com/office/drawing/2014/main" id="{2BE9A155-54BD-49FE-A9B8-B9D700D9A03E}"/>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43" name="円/楕円 17">
              <a:extLst>
                <a:ext uri="{FF2B5EF4-FFF2-40B4-BE49-F238E27FC236}">
                  <a16:creationId xmlns:a16="http://schemas.microsoft.com/office/drawing/2014/main" id="{DC97B224-F730-44C7-A743-9AF0BD410225}"/>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4" name="二等辺三角形 43">
              <a:extLst>
                <a:ext uri="{FF2B5EF4-FFF2-40B4-BE49-F238E27FC236}">
                  <a16:creationId xmlns:a16="http://schemas.microsoft.com/office/drawing/2014/main" id="{E87B658A-1492-4813-9FD7-A2B826A0A0A1}"/>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5" name="二等辺三角形 44">
              <a:extLst>
                <a:ext uri="{FF2B5EF4-FFF2-40B4-BE49-F238E27FC236}">
                  <a16:creationId xmlns:a16="http://schemas.microsoft.com/office/drawing/2014/main" id="{02DDB2DB-3492-474F-97B6-75A9110044FC}"/>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48" name="正方形/長方形 47">
            <a:extLst>
              <a:ext uri="{FF2B5EF4-FFF2-40B4-BE49-F238E27FC236}">
                <a16:creationId xmlns:a16="http://schemas.microsoft.com/office/drawing/2014/main" id="{5061E7A2-24AD-4327-8395-0CAFB37221EE}"/>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49" name="テキスト ボックス 136">
            <a:extLst>
              <a:ext uri="{FF2B5EF4-FFF2-40B4-BE49-F238E27FC236}">
                <a16:creationId xmlns:a16="http://schemas.microsoft.com/office/drawing/2014/main" id="{3699E99F-A412-467D-83FE-5E2D13011368}"/>
              </a:ext>
            </a:extLst>
          </p:cNvPr>
          <p:cNvSpPr txBox="1">
            <a:spLocks noChangeArrowheads="1"/>
          </p:cNvSpPr>
          <p:nvPr/>
        </p:nvSpPr>
        <p:spPr bwMode="auto">
          <a:xfrm>
            <a:off x="203914" y="1267537"/>
            <a:ext cx="9498169" cy="738664"/>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では、介護サービス利用者の状態等を誰が評価したのかを管理・記録することができます。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介護サービス利用者の状態等の評価を行った職員のことを「記録職員」と呼びます。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「記録職員」の登録の際には、「管理ユーザー」でログインし、「記録職員情報登録更新」から必要な情報を登録してください。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162" name="角丸四角形 129">
            <a:extLst>
              <a:ext uri="{FF2B5EF4-FFF2-40B4-BE49-F238E27FC236}">
                <a16:creationId xmlns:a16="http://schemas.microsoft.com/office/drawing/2014/main" id="{530E272F-E1FC-4624-B250-DCD2665C61B3}"/>
              </a:ext>
            </a:extLst>
          </p:cNvPr>
          <p:cNvSpPr/>
          <p:nvPr/>
        </p:nvSpPr>
        <p:spPr>
          <a:xfrm>
            <a:off x="3245453" y="5466808"/>
            <a:ext cx="968837" cy="601135"/>
          </a:xfrm>
          <a:prstGeom prst="roundRect">
            <a:avLst/>
          </a:prstGeom>
          <a:solidFill>
            <a:schemeClr val="bg1">
              <a:lumMod val="95000"/>
            </a:schemeClr>
          </a:solidFill>
          <a:ln>
            <a:solidFill>
              <a:srgbClr val="139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3" name="角丸四角形 130">
            <a:extLst>
              <a:ext uri="{FF2B5EF4-FFF2-40B4-BE49-F238E27FC236}">
                <a16:creationId xmlns:a16="http://schemas.microsoft.com/office/drawing/2014/main" id="{11EF796D-A793-47CC-A554-3376FC08ECF8}"/>
              </a:ext>
            </a:extLst>
          </p:cNvPr>
          <p:cNvSpPr/>
          <p:nvPr/>
        </p:nvSpPr>
        <p:spPr>
          <a:xfrm>
            <a:off x="1543020" y="5508556"/>
            <a:ext cx="831907" cy="610651"/>
          </a:xfrm>
          <a:prstGeom prst="roundRect">
            <a:avLst/>
          </a:prstGeom>
          <a:gradFill>
            <a:gsLst>
              <a:gs pos="0">
                <a:srgbClr val="A3B21B"/>
              </a:gs>
              <a:gs pos="29000">
                <a:srgbClr val="E0EB79"/>
              </a:gs>
              <a:gs pos="100000">
                <a:schemeClr val="bg1"/>
              </a:gs>
            </a:gsLst>
            <a:lin ang="16200000" scaled="1"/>
          </a:gradFill>
          <a:ln>
            <a:solidFill>
              <a:srgbClr val="A3B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5" name="円/楕円 133">
            <a:extLst>
              <a:ext uri="{FF2B5EF4-FFF2-40B4-BE49-F238E27FC236}">
                <a16:creationId xmlns:a16="http://schemas.microsoft.com/office/drawing/2014/main" id="{AEA7E4A7-F3C8-48E3-A3D2-C680B6C0E103}"/>
              </a:ext>
            </a:extLst>
          </p:cNvPr>
          <p:cNvSpPr/>
          <p:nvPr/>
        </p:nvSpPr>
        <p:spPr>
          <a:xfrm>
            <a:off x="1675963" y="4389719"/>
            <a:ext cx="1007044" cy="4485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6" name="円/楕円 134">
            <a:extLst>
              <a:ext uri="{FF2B5EF4-FFF2-40B4-BE49-F238E27FC236}">
                <a16:creationId xmlns:a16="http://schemas.microsoft.com/office/drawing/2014/main" id="{53CB938B-C245-46A3-9234-F9073077BB1F}"/>
              </a:ext>
            </a:extLst>
          </p:cNvPr>
          <p:cNvSpPr/>
          <p:nvPr/>
        </p:nvSpPr>
        <p:spPr>
          <a:xfrm>
            <a:off x="345052" y="4395007"/>
            <a:ext cx="1018138" cy="4525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p>
        </p:txBody>
      </p:sp>
      <p:sp>
        <p:nvSpPr>
          <p:cNvPr id="167" name="正方形/長方形 166">
            <a:extLst>
              <a:ext uri="{FF2B5EF4-FFF2-40B4-BE49-F238E27FC236}">
                <a16:creationId xmlns:a16="http://schemas.microsoft.com/office/drawing/2014/main" id="{0F23F0A3-E683-4767-87C0-6DD045F88C33}"/>
              </a:ext>
            </a:extLst>
          </p:cNvPr>
          <p:cNvSpPr/>
          <p:nvPr/>
        </p:nvSpPr>
        <p:spPr>
          <a:xfrm>
            <a:off x="485419" y="4609120"/>
            <a:ext cx="797438"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管理ユーザー</a:t>
            </a:r>
            <a:endParaRPr lang="en-US" altLang="ja-JP" sz="800">
              <a:ln w="0"/>
              <a:latin typeface="メイリオ" panose="020B0604030504040204" pitchFamily="50" charset="-128"/>
              <a:ea typeface="メイリオ" panose="020B0604030504040204" pitchFamily="50" charset="-128"/>
            </a:endParaRPr>
          </a:p>
        </p:txBody>
      </p:sp>
      <p:sp>
        <p:nvSpPr>
          <p:cNvPr id="168" name="正方形/長方形 167">
            <a:extLst>
              <a:ext uri="{FF2B5EF4-FFF2-40B4-BE49-F238E27FC236}">
                <a16:creationId xmlns:a16="http://schemas.microsoft.com/office/drawing/2014/main" id="{03482C41-F393-472B-B2A9-1DBE33FBA5E0}"/>
              </a:ext>
            </a:extLst>
          </p:cNvPr>
          <p:cNvSpPr/>
          <p:nvPr/>
        </p:nvSpPr>
        <p:spPr>
          <a:xfrm>
            <a:off x="1913104" y="4609120"/>
            <a:ext cx="2084055"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操作職員</a:t>
            </a:r>
          </a:p>
        </p:txBody>
      </p:sp>
      <p:grpSp>
        <p:nvGrpSpPr>
          <p:cNvPr id="169" name="グループ化 168">
            <a:extLst>
              <a:ext uri="{FF2B5EF4-FFF2-40B4-BE49-F238E27FC236}">
                <a16:creationId xmlns:a16="http://schemas.microsoft.com/office/drawing/2014/main" id="{D5915786-418E-4EA6-ACC1-2F7B72F968F0}"/>
              </a:ext>
            </a:extLst>
          </p:cNvPr>
          <p:cNvGrpSpPr/>
          <p:nvPr/>
        </p:nvGrpSpPr>
        <p:grpSpPr>
          <a:xfrm>
            <a:off x="536439" y="4210896"/>
            <a:ext cx="694557" cy="349818"/>
            <a:chOff x="1764150" y="4729884"/>
            <a:chExt cx="1393344" cy="701766"/>
          </a:xfrm>
        </p:grpSpPr>
        <p:grpSp>
          <p:nvGrpSpPr>
            <p:cNvPr id="170" name="グループ化 169">
              <a:extLst>
                <a:ext uri="{FF2B5EF4-FFF2-40B4-BE49-F238E27FC236}">
                  <a16:creationId xmlns:a16="http://schemas.microsoft.com/office/drawing/2014/main" id="{AC20EA82-2FDA-4B5A-9200-8AF8164E5624}"/>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180" name="Freeform 75">
                <a:extLst>
                  <a:ext uri="{FF2B5EF4-FFF2-40B4-BE49-F238E27FC236}">
                    <a16:creationId xmlns:a16="http://schemas.microsoft.com/office/drawing/2014/main" id="{C06FA928-987C-417B-84E2-77356A9CA378}"/>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81" name="Rectangle 76">
                <a:extLst>
                  <a:ext uri="{FF2B5EF4-FFF2-40B4-BE49-F238E27FC236}">
                    <a16:creationId xmlns:a16="http://schemas.microsoft.com/office/drawing/2014/main" id="{73461D91-4AA2-49F1-9ADB-1AAAB71561A0}"/>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182" name="Freeform 77">
                <a:extLst>
                  <a:ext uri="{FF2B5EF4-FFF2-40B4-BE49-F238E27FC236}">
                    <a16:creationId xmlns:a16="http://schemas.microsoft.com/office/drawing/2014/main" id="{64DCA92F-58A1-448C-BB3C-E84071F38CFE}"/>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grpSp>
          <p:nvGrpSpPr>
            <p:cNvPr id="171" name="グループ化 170">
              <a:extLst>
                <a:ext uri="{FF2B5EF4-FFF2-40B4-BE49-F238E27FC236}">
                  <a16:creationId xmlns:a16="http://schemas.microsoft.com/office/drawing/2014/main" id="{5F52FF98-FC84-4A02-A6E1-29ED1EB1B413}"/>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72" name="Freeform 5">
                <a:extLst>
                  <a:ext uri="{FF2B5EF4-FFF2-40B4-BE49-F238E27FC236}">
                    <a16:creationId xmlns:a16="http://schemas.microsoft.com/office/drawing/2014/main" id="{B798BA39-F014-4601-AC8E-3DFA53AB987B}"/>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3" name="Oval 28">
                <a:extLst>
                  <a:ext uri="{FF2B5EF4-FFF2-40B4-BE49-F238E27FC236}">
                    <a16:creationId xmlns:a16="http://schemas.microsoft.com/office/drawing/2014/main" id="{2D832BAE-42F4-45A2-9EE7-E65AB7401FDA}"/>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4" name="Oval 29">
                <a:extLst>
                  <a:ext uri="{FF2B5EF4-FFF2-40B4-BE49-F238E27FC236}">
                    <a16:creationId xmlns:a16="http://schemas.microsoft.com/office/drawing/2014/main" id="{9705E90F-2569-4CE8-B329-96C144AB7CB4}"/>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5" name="Freeform 30">
                <a:extLst>
                  <a:ext uri="{FF2B5EF4-FFF2-40B4-BE49-F238E27FC236}">
                    <a16:creationId xmlns:a16="http://schemas.microsoft.com/office/drawing/2014/main" id="{1C2A050E-F0E7-4AF4-89D0-162799C594CA}"/>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6" name="Freeform 31">
                <a:extLst>
                  <a:ext uri="{FF2B5EF4-FFF2-40B4-BE49-F238E27FC236}">
                    <a16:creationId xmlns:a16="http://schemas.microsoft.com/office/drawing/2014/main" id="{D4945BA5-8174-442D-A1B1-2504FBBF08C1}"/>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7" name="Freeform 32">
                <a:extLst>
                  <a:ext uri="{FF2B5EF4-FFF2-40B4-BE49-F238E27FC236}">
                    <a16:creationId xmlns:a16="http://schemas.microsoft.com/office/drawing/2014/main" id="{8987410B-E09E-45C6-961B-6B56DBDC90C4}"/>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8" name="Freeform 33">
                <a:extLst>
                  <a:ext uri="{FF2B5EF4-FFF2-40B4-BE49-F238E27FC236}">
                    <a16:creationId xmlns:a16="http://schemas.microsoft.com/office/drawing/2014/main" id="{DD7F2742-ABF1-44DE-983A-6BDA89EB11E8}"/>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9" name="Freeform 34">
                <a:extLst>
                  <a:ext uri="{FF2B5EF4-FFF2-40B4-BE49-F238E27FC236}">
                    <a16:creationId xmlns:a16="http://schemas.microsoft.com/office/drawing/2014/main" id="{6BCB46B7-4A41-45EF-944E-6CE573FC1D16}"/>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grpSp>
        <p:nvGrpSpPr>
          <p:cNvPr id="183" name="グループ化 182">
            <a:extLst>
              <a:ext uri="{FF2B5EF4-FFF2-40B4-BE49-F238E27FC236}">
                <a16:creationId xmlns:a16="http://schemas.microsoft.com/office/drawing/2014/main" id="{9072C9D7-EB3A-4717-AE26-A7E925FB204E}"/>
              </a:ext>
            </a:extLst>
          </p:cNvPr>
          <p:cNvGrpSpPr/>
          <p:nvPr/>
        </p:nvGrpSpPr>
        <p:grpSpPr>
          <a:xfrm>
            <a:off x="1656579" y="5563879"/>
            <a:ext cx="610821" cy="355821"/>
            <a:chOff x="-3782831" y="4198397"/>
            <a:chExt cx="1286286" cy="749300"/>
          </a:xfrm>
        </p:grpSpPr>
        <p:grpSp>
          <p:nvGrpSpPr>
            <p:cNvPr id="184" name="グループ化 183">
              <a:extLst>
                <a:ext uri="{FF2B5EF4-FFF2-40B4-BE49-F238E27FC236}">
                  <a16:creationId xmlns:a16="http://schemas.microsoft.com/office/drawing/2014/main" id="{16E80D1F-FF09-4889-90A7-26B2F87F9659}"/>
                </a:ext>
              </a:extLst>
            </p:cNvPr>
            <p:cNvGrpSpPr>
              <a:grpSpLocks noChangeAspect="1"/>
            </p:cNvGrpSpPr>
            <p:nvPr/>
          </p:nvGrpSpPr>
          <p:grpSpPr>
            <a:xfrm>
              <a:off x="-3068045" y="4198397"/>
              <a:ext cx="571500" cy="729854"/>
              <a:chOff x="3933825" y="341313"/>
              <a:chExt cx="762000" cy="973138"/>
            </a:xfrm>
            <a:solidFill>
              <a:schemeClr val="bg1">
                <a:lumMod val="50000"/>
              </a:schemeClr>
            </a:solidFill>
          </p:grpSpPr>
          <p:sp>
            <p:nvSpPr>
              <p:cNvPr id="191" name="Freeform 23">
                <a:extLst>
                  <a:ext uri="{FF2B5EF4-FFF2-40B4-BE49-F238E27FC236}">
                    <a16:creationId xmlns:a16="http://schemas.microsoft.com/office/drawing/2014/main" id="{488C7592-1B3B-42D6-A141-CEFA082B0967}"/>
                  </a:ext>
                </a:extLst>
              </p:cNvPr>
              <p:cNvSpPr>
                <a:spLocks noEditPoints="1"/>
              </p:cNvSpPr>
              <p:nvPr/>
            </p:nvSpPr>
            <p:spPr bwMode="auto">
              <a:xfrm>
                <a:off x="3933825" y="341313"/>
                <a:ext cx="762000" cy="973138"/>
              </a:xfrm>
              <a:custGeom>
                <a:avLst/>
                <a:gdLst>
                  <a:gd name="T0" fmla="*/ 45 w 203"/>
                  <a:gd name="T1" fmla="*/ 200 h 259"/>
                  <a:gd name="T2" fmla="*/ 44 w 203"/>
                  <a:gd name="T3" fmla="*/ 250 h 259"/>
                  <a:gd name="T4" fmla="*/ 54 w 203"/>
                  <a:gd name="T5" fmla="*/ 249 h 259"/>
                  <a:gd name="T6" fmla="*/ 69 w 203"/>
                  <a:gd name="T7" fmla="*/ 224 h 259"/>
                  <a:gd name="T8" fmla="*/ 58 w 203"/>
                  <a:gd name="T9" fmla="*/ 206 h 259"/>
                  <a:gd name="T10" fmla="*/ 68 w 203"/>
                  <a:gd name="T11" fmla="*/ 211 h 259"/>
                  <a:gd name="T12" fmla="*/ 101 w 203"/>
                  <a:gd name="T13" fmla="*/ 244 h 259"/>
                  <a:gd name="T14" fmla="*/ 181 w 203"/>
                  <a:gd name="T15" fmla="*/ 257 h 259"/>
                  <a:gd name="T16" fmla="*/ 185 w 203"/>
                  <a:gd name="T17" fmla="*/ 210 h 259"/>
                  <a:gd name="T18" fmla="*/ 176 w 203"/>
                  <a:gd name="T19" fmla="*/ 178 h 259"/>
                  <a:gd name="T20" fmla="*/ 129 w 203"/>
                  <a:gd name="T21" fmla="*/ 163 h 259"/>
                  <a:gd name="T22" fmla="*/ 137 w 203"/>
                  <a:gd name="T23" fmla="*/ 133 h 259"/>
                  <a:gd name="T24" fmla="*/ 179 w 203"/>
                  <a:gd name="T25" fmla="*/ 133 h 259"/>
                  <a:gd name="T26" fmla="*/ 159 w 203"/>
                  <a:gd name="T27" fmla="*/ 70 h 259"/>
                  <a:gd name="T28" fmla="*/ 38 w 203"/>
                  <a:gd name="T29" fmla="*/ 76 h 259"/>
                  <a:gd name="T30" fmla="*/ 79 w 203"/>
                  <a:gd name="T31" fmla="*/ 163 h 259"/>
                  <a:gd name="T32" fmla="*/ 64 w 203"/>
                  <a:gd name="T33" fmla="*/ 178 h 259"/>
                  <a:gd name="T34" fmla="*/ 13 w 203"/>
                  <a:gd name="T35" fmla="*/ 206 h 259"/>
                  <a:gd name="T36" fmla="*/ 59 w 203"/>
                  <a:gd name="T37" fmla="*/ 226 h 259"/>
                  <a:gd name="T38" fmla="*/ 63 w 203"/>
                  <a:gd name="T39" fmla="*/ 225 h 259"/>
                  <a:gd name="T40" fmla="*/ 54 w 203"/>
                  <a:gd name="T41" fmla="*/ 215 h 259"/>
                  <a:gd name="T42" fmla="*/ 52 w 203"/>
                  <a:gd name="T43" fmla="*/ 220 h 259"/>
                  <a:gd name="T44" fmla="*/ 54 w 203"/>
                  <a:gd name="T45" fmla="*/ 224 h 259"/>
                  <a:gd name="T46" fmla="*/ 49 w 203"/>
                  <a:gd name="T47" fmla="*/ 225 h 259"/>
                  <a:gd name="T48" fmla="*/ 47 w 203"/>
                  <a:gd name="T49" fmla="*/ 229 h 259"/>
                  <a:gd name="T50" fmla="*/ 50 w 203"/>
                  <a:gd name="T51" fmla="*/ 232 h 259"/>
                  <a:gd name="T52" fmla="*/ 47 w 203"/>
                  <a:gd name="T53" fmla="*/ 234 h 259"/>
                  <a:gd name="T54" fmla="*/ 43 w 203"/>
                  <a:gd name="T55" fmla="*/ 237 h 259"/>
                  <a:gd name="T56" fmla="*/ 46 w 203"/>
                  <a:gd name="T57" fmla="*/ 242 h 259"/>
                  <a:gd name="T58" fmla="*/ 56 w 203"/>
                  <a:gd name="T59" fmla="*/ 212 h 259"/>
                  <a:gd name="T60" fmla="*/ 58 w 203"/>
                  <a:gd name="T61" fmla="*/ 95 h 259"/>
                  <a:gd name="T62" fmla="*/ 145 w 203"/>
                  <a:gd name="T63" fmla="*/ 69 h 259"/>
                  <a:gd name="T64" fmla="*/ 104 w 203"/>
                  <a:gd name="T65" fmla="*/ 175 h 259"/>
                  <a:gd name="T66" fmla="*/ 83 w 203"/>
                  <a:gd name="T67" fmla="*/ 169 h 259"/>
                  <a:gd name="T68" fmla="*/ 151 w 203"/>
                  <a:gd name="T69" fmla="*/ 70 h 259"/>
                  <a:gd name="T70" fmla="*/ 126 w 203"/>
                  <a:gd name="T71" fmla="*/ 60 h 259"/>
                  <a:gd name="T72" fmla="*/ 83 w 203"/>
                  <a:gd name="T73" fmla="*/ 21 h 259"/>
                  <a:gd name="T74" fmla="*/ 77 w 203"/>
                  <a:gd name="T75" fmla="*/ 24 h 259"/>
                  <a:gd name="T76" fmla="*/ 62 w 203"/>
                  <a:gd name="T77" fmla="*/ 20 h 259"/>
                  <a:gd name="T78" fmla="*/ 160 w 203"/>
                  <a:gd name="T79" fmla="*/ 79 h 259"/>
                  <a:gd name="T80" fmla="*/ 155 w 203"/>
                  <a:gd name="T81" fmla="*/ 161 h 259"/>
                  <a:gd name="T82" fmla="*/ 168 w 203"/>
                  <a:gd name="T83" fmla="*/ 98 h 259"/>
                  <a:gd name="T84" fmla="*/ 51 w 203"/>
                  <a:gd name="T85" fmla="*/ 96 h 259"/>
                  <a:gd name="T86" fmla="*/ 161 w 203"/>
                  <a:gd name="T87" fmla="*/ 251 h 259"/>
                  <a:gd name="T88" fmla="*/ 166 w 203"/>
                  <a:gd name="T89" fmla="*/ 246 h 259"/>
                  <a:gd name="T90" fmla="*/ 163 w 203"/>
                  <a:gd name="T91" fmla="*/ 243 h 259"/>
                  <a:gd name="T92" fmla="*/ 165 w 203"/>
                  <a:gd name="T93" fmla="*/ 234 h 259"/>
                  <a:gd name="T94" fmla="*/ 166 w 203"/>
                  <a:gd name="T95" fmla="*/ 227 h 259"/>
                  <a:gd name="T96" fmla="*/ 163 w 203"/>
                  <a:gd name="T97" fmla="*/ 223 h 259"/>
                  <a:gd name="T98" fmla="*/ 181 w 203"/>
                  <a:gd name="T99" fmla="*/ 236 h 259"/>
                  <a:gd name="T100" fmla="*/ 155 w 203"/>
                  <a:gd name="T101" fmla="*/ 220 h 259"/>
                  <a:gd name="T102" fmla="*/ 155 w 203"/>
                  <a:gd name="T103" fmla="*/ 221 h 259"/>
                  <a:gd name="T104" fmla="*/ 155 w 203"/>
                  <a:gd name="T105" fmla="*/ 231 h 259"/>
                  <a:gd name="T106" fmla="*/ 155 w 203"/>
                  <a:gd name="T107" fmla="*/ 251 h 259"/>
                  <a:gd name="T108" fmla="*/ 107 w 203"/>
                  <a:gd name="T109" fmla="*/ 181 h 259"/>
                  <a:gd name="T110" fmla="*/ 125 w 203"/>
                  <a:gd name="T111" fmla="*/ 1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59">
                    <a:moveTo>
                      <a:pt x="3" y="247"/>
                    </a:moveTo>
                    <a:cubicBezTo>
                      <a:pt x="5" y="247"/>
                      <a:pt x="6" y="246"/>
                      <a:pt x="6" y="244"/>
                    </a:cubicBezTo>
                    <a:cubicBezTo>
                      <a:pt x="6" y="232"/>
                      <a:pt x="10" y="220"/>
                      <a:pt x="17" y="210"/>
                    </a:cubicBezTo>
                    <a:cubicBezTo>
                      <a:pt x="25" y="200"/>
                      <a:pt x="34" y="192"/>
                      <a:pt x="45" y="190"/>
                    </a:cubicBezTo>
                    <a:cubicBezTo>
                      <a:pt x="45" y="190"/>
                      <a:pt x="46" y="189"/>
                      <a:pt x="46" y="189"/>
                    </a:cubicBezTo>
                    <a:cubicBezTo>
                      <a:pt x="48" y="202"/>
                      <a:pt x="48" y="202"/>
                      <a:pt x="48" y="202"/>
                    </a:cubicBezTo>
                    <a:cubicBezTo>
                      <a:pt x="45" y="200"/>
                      <a:pt x="45" y="200"/>
                      <a:pt x="45" y="200"/>
                    </a:cubicBezTo>
                    <a:cubicBezTo>
                      <a:pt x="44" y="200"/>
                      <a:pt x="43" y="200"/>
                      <a:pt x="42" y="201"/>
                    </a:cubicBezTo>
                    <a:cubicBezTo>
                      <a:pt x="31" y="209"/>
                      <a:pt x="25" y="222"/>
                      <a:pt x="25" y="235"/>
                    </a:cubicBezTo>
                    <a:cubicBezTo>
                      <a:pt x="25" y="237"/>
                      <a:pt x="25" y="239"/>
                      <a:pt x="25" y="241"/>
                    </a:cubicBezTo>
                    <a:cubicBezTo>
                      <a:pt x="25" y="242"/>
                      <a:pt x="26" y="243"/>
                      <a:pt x="27" y="243"/>
                    </a:cubicBezTo>
                    <a:cubicBezTo>
                      <a:pt x="30" y="244"/>
                      <a:pt x="30" y="244"/>
                      <a:pt x="30" y="244"/>
                    </a:cubicBezTo>
                    <a:cubicBezTo>
                      <a:pt x="41" y="249"/>
                      <a:pt x="41" y="249"/>
                      <a:pt x="41" y="249"/>
                    </a:cubicBezTo>
                    <a:cubicBezTo>
                      <a:pt x="42" y="249"/>
                      <a:pt x="43" y="250"/>
                      <a:pt x="44" y="250"/>
                    </a:cubicBezTo>
                    <a:cubicBezTo>
                      <a:pt x="47" y="250"/>
                      <a:pt x="50" y="248"/>
                      <a:pt x="51" y="245"/>
                    </a:cubicBezTo>
                    <a:cubicBezTo>
                      <a:pt x="51" y="245"/>
                      <a:pt x="51" y="244"/>
                      <a:pt x="51" y="244"/>
                    </a:cubicBezTo>
                    <a:cubicBezTo>
                      <a:pt x="52" y="243"/>
                      <a:pt x="52" y="242"/>
                      <a:pt x="52" y="242"/>
                    </a:cubicBezTo>
                    <a:cubicBezTo>
                      <a:pt x="52" y="241"/>
                      <a:pt x="52" y="240"/>
                      <a:pt x="52" y="239"/>
                    </a:cubicBezTo>
                    <a:cubicBezTo>
                      <a:pt x="52" y="239"/>
                      <a:pt x="52" y="239"/>
                      <a:pt x="52" y="239"/>
                    </a:cubicBezTo>
                    <a:cubicBezTo>
                      <a:pt x="53" y="244"/>
                      <a:pt x="53" y="244"/>
                      <a:pt x="53" y="244"/>
                    </a:cubicBezTo>
                    <a:cubicBezTo>
                      <a:pt x="54" y="249"/>
                      <a:pt x="54" y="249"/>
                      <a:pt x="54" y="249"/>
                    </a:cubicBezTo>
                    <a:cubicBezTo>
                      <a:pt x="59" y="256"/>
                      <a:pt x="59" y="256"/>
                      <a:pt x="59" y="256"/>
                    </a:cubicBezTo>
                    <a:cubicBezTo>
                      <a:pt x="63" y="248"/>
                      <a:pt x="63" y="248"/>
                      <a:pt x="63" y="248"/>
                    </a:cubicBezTo>
                    <a:cubicBezTo>
                      <a:pt x="62" y="244"/>
                      <a:pt x="62" y="244"/>
                      <a:pt x="62" y="244"/>
                    </a:cubicBezTo>
                    <a:cubicBezTo>
                      <a:pt x="61" y="233"/>
                      <a:pt x="61" y="233"/>
                      <a:pt x="61" y="233"/>
                    </a:cubicBezTo>
                    <a:cubicBezTo>
                      <a:pt x="64" y="233"/>
                      <a:pt x="67" y="230"/>
                      <a:pt x="68" y="227"/>
                    </a:cubicBezTo>
                    <a:cubicBezTo>
                      <a:pt x="68" y="227"/>
                      <a:pt x="68" y="227"/>
                      <a:pt x="68" y="227"/>
                    </a:cubicBezTo>
                    <a:cubicBezTo>
                      <a:pt x="69" y="226"/>
                      <a:pt x="69" y="225"/>
                      <a:pt x="69" y="224"/>
                    </a:cubicBezTo>
                    <a:cubicBezTo>
                      <a:pt x="69" y="222"/>
                      <a:pt x="69" y="220"/>
                      <a:pt x="68" y="219"/>
                    </a:cubicBezTo>
                    <a:cubicBezTo>
                      <a:pt x="67" y="218"/>
                      <a:pt x="66" y="217"/>
                      <a:pt x="65" y="216"/>
                    </a:cubicBezTo>
                    <a:cubicBezTo>
                      <a:pt x="64" y="216"/>
                      <a:pt x="64" y="216"/>
                      <a:pt x="63" y="216"/>
                    </a:cubicBezTo>
                    <a:cubicBezTo>
                      <a:pt x="64" y="215"/>
                      <a:pt x="64" y="214"/>
                      <a:pt x="64" y="214"/>
                    </a:cubicBezTo>
                    <a:cubicBezTo>
                      <a:pt x="64" y="211"/>
                      <a:pt x="62" y="208"/>
                      <a:pt x="59" y="206"/>
                    </a:cubicBezTo>
                    <a:cubicBezTo>
                      <a:pt x="59" y="206"/>
                      <a:pt x="59" y="206"/>
                      <a:pt x="59" y="206"/>
                    </a:cubicBezTo>
                    <a:cubicBezTo>
                      <a:pt x="58" y="206"/>
                      <a:pt x="58" y="206"/>
                      <a:pt x="58" y="206"/>
                    </a:cubicBezTo>
                    <a:cubicBezTo>
                      <a:pt x="55" y="187"/>
                      <a:pt x="55" y="187"/>
                      <a:pt x="55" y="187"/>
                    </a:cubicBezTo>
                    <a:cubicBezTo>
                      <a:pt x="56" y="187"/>
                      <a:pt x="57" y="186"/>
                      <a:pt x="58" y="186"/>
                    </a:cubicBezTo>
                    <a:cubicBezTo>
                      <a:pt x="58" y="186"/>
                      <a:pt x="58" y="186"/>
                      <a:pt x="58" y="186"/>
                    </a:cubicBezTo>
                    <a:cubicBezTo>
                      <a:pt x="65" y="184"/>
                      <a:pt x="65" y="184"/>
                      <a:pt x="65" y="184"/>
                    </a:cubicBezTo>
                    <a:cubicBezTo>
                      <a:pt x="65" y="184"/>
                      <a:pt x="65" y="184"/>
                      <a:pt x="65" y="184"/>
                    </a:cubicBezTo>
                    <a:cubicBezTo>
                      <a:pt x="67" y="184"/>
                      <a:pt x="68" y="183"/>
                      <a:pt x="70" y="182"/>
                    </a:cubicBezTo>
                    <a:cubicBezTo>
                      <a:pt x="68" y="211"/>
                      <a:pt x="68" y="211"/>
                      <a:pt x="68" y="211"/>
                    </a:cubicBezTo>
                    <a:cubicBezTo>
                      <a:pt x="68" y="212"/>
                      <a:pt x="68" y="213"/>
                      <a:pt x="69" y="213"/>
                    </a:cubicBezTo>
                    <a:cubicBezTo>
                      <a:pt x="70" y="214"/>
                      <a:pt x="72" y="214"/>
                      <a:pt x="73" y="213"/>
                    </a:cubicBezTo>
                    <a:cubicBezTo>
                      <a:pt x="93" y="198"/>
                      <a:pt x="93" y="198"/>
                      <a:pt x="93" y="198"/>
                    </a:cubicBezTo>
                    <a:cubicBezTo>
                      <a:pt x="99" y="209"/>
                      <a:pt x="99" y="209"/>
                      <a:pt x="99" y="209"/>
                    </a:cubicBezTo>
                    <a:cubicBezTo>
                      <a:pt x="99" y="210"/>
                      <a:pt x="100" y="210"/>
                      <a:pt x="101" y="210"/>
                    </a:cubicBezTo>
                    <a:cubicBezTo>
                      <a:pt x="101" y="210"/>
                      <a:pt x="101" y="210"/>
                      <a:pt x="101" y="210"/>
                    </a:cubicBezTo>
                    <a:cubicBezTo>
                      <a:pt x="101" y="244"/>
                      <a:pt x="101" y="244"/>
                      <a:pt x="101" y="244"/>
                    </a:cubicBezTo>
                    <a:cubicBezTo>
                      <a:pt x="101" y="256"/>
                      <a:pt x="101" y="256"/>
                      <a:pt x="101" y="256"/>
                    </a:cubicBezTo>
                    <a:cubicBezTo>
                      <a:pt x="101" y="257"/>
                      <a:pt x="102" y="257"/>
                      <a:pt x="102" y="258"/>
                    </a:cubicBezTo>
                    <a:cubicBezTo>
                      <a:pt x="103" y="258"/>
                      <a:pt x="103" y="259"/>
                      <a:pt x="104" y="259"/>
                    </a:cubicBezTo>
                    <a:cubicBezTo>
                      <a:pt x="162" y="259"/>
                      <a:pt x="162" y="259"/>
                      <a:pt x="162" y="259"/>
                    </a:cubicBezTo>
                    <a:cubicBezTo>
                      <a:pt x="162" y="259"/>
                      <a:pt x="162" y="259"/>
                      <a:pt x="163" y="259"/>
                    </a:cubicBezTo>
                    <a:cubicBezTo>
                      <a:pt x="178" y="259"/>
                      <a:pt x="178" y="259"/>
                      <a:pt x="178" y="259"/>
                    </a:cubicBezTo>
                    <a:cubicBezTo>
                      <a:pt x="179" y="259"/>
                      <a:pt x="180" y="258"/>
                      <a:pt x="181" y="257"/>
                    </a:cubicBezTo>
                    <a:cubicBezTo>
                      <a:pt x="183" y="253"/>
                      <a:pt x="185" y="249"/>
                      <a:pt x="186" y="244"/>
                    </a:cubicBezTo>
                    <a:cubicBezTo>
                      <a:pt x="186" y="242"/>
                      <a:pt x="187" y="239"/>
                      <a:pt x="187" y="236"/>
                    </a:cubicBezTo>
                    <a:cubicBezTo>
                      <a:pt x="187" y="228"/>
                      <a:pt x="185" y="221"/>
                      <a:pt x="181" y="214"/>
                    </a:cubicBezTo>
                    <a:cubicBezTo>
                      <a:pt x="180" y="213"/>
                      <a:pt x="179" y="213"/>
                      <a:pt x="178" y="213"/>
                    </a:cubicBezTo>
                    <a:cubicBezTo>
                      <a:pt x="176" y="213"/>
                      <a:pt x="176" y="213"/>
                      <a:pt x="176" y="213"/>
                    </a:cubicBezTo>
                    <a:cubicBezTo>
                      <a:pt x="176" y="200"/>
                      <a:pt x="176" y="200"/>
                      <a:pt x="176" y="200"/>
                    </a:cubicBezTo>
                    <a:cubicBezTo>
                      <a:pt x="180" y="203"/>
                      <a:pt x="183" y="206"/>
                      <a:pt x="185" y="210"/>
                    </a:cubicBezTo>
                    <a:cubicBezTo>
                      <a:pt x="192" y="220"/>
                      <a:pt x="197" y="232"/>
                      <a:pt x="197" y="244"/>
                    </a:cubicBezTo>
                    <a:cubicBezTo>
                      <a:pt x="197" y="246"/>
                      <a:pt x="198" y="247"/>
                      <a:pt x="200" y="247"/>
                    </a:cubicBezTo>
                    <a:cubicBezTo>
                      <a:pt x="201" y="247"/>
                      <a:pt x="203" y="246"/>
                      <a:pt x="203" y="244"/>
                    </a:cubicBezTo>
                    <a:cubicBezTo>
                      <a:pt x="203" y="244"/>
                      <a:pt x="203" y="244"/>
                      <a:pt x="203" y="244"/>
                    </a:cubicBezTo>
                    <a:cubicBezTo>
                      <a:pt x="203" y="231"/>
                      <a:pt x="198" y="217"/>
                      <a:pt x="190" y="206"/>
                    </a:cubicBezTo>
                    <a:cubicBezTo>
                      <a:pt x="186" y="201"/>
                      <a:pt x="182" y="196"/>
                      <a:pt x="176" y="192"/>
                    </a:cubicBezTo>
                    <a:cubicBezTo>
                      <a:pt x="176" y="178"/>
                      <a:pt x="176" y="178"/>
                      <a:pt x="176" y="178"/>
                    </a:cubicBezTo>
                    <a:cubicBezTo>
                      <a:pt x="176" y="178"/>
                      <a:pt x="176" y="177"/>
                      <a:pt x="175" y="176"/>
                    </a:cubicBezTo>
                    <a:cubicBezTo>
                      <a:pt x="175" y="176"/>
                      <a:pt x="174" y="175"/>
                      <a:pt x="173" y="175"/>
                    </a:cubicBezTo>
                    <a:cubicBezTo>
                      <a:pt x="133" y="175"/>
                      <a:pt x="133" y="175"/>
                      <a:pt x="133" y="175"/>
                    </a:cubicBezTo>
                    <a:cubicBezTo>
                      <a:pt x="133" y="175"/>
                      <a:pt x="132" y="175"/>
                      <a:pt x="132" y="175"/>
                    </a:cubicBezTo>
                    <a:cubicBezTo>
                      <a:pt x="132" y="172"/>
                      <a:pt x="132" y="172"/>
                      <a:pt x="132" y="172"/>
                    </a:cubicBezTo>
                    <a:cubicBezTo>
                      <a:pt x="132" y="171"/>
                      <a:pt x="132" y="171"/>
                      <a:pt x="132" y="171"/>
                    </a:cubicBezTo>
                    <a:cubicBezTo>
                      <a:pt x="129" y="163"/>
                      <a:pt x="129" y="163"/>
                      <a:pt x="129" y="163"/>
                    </a:cubicBezTo>
                    <a:cubicBezTo>
                      <a:pt x="128" y="162"/>
                      <a:pt x="127" y="162"/>
                      <a:pt x="126" y="162"/>
                    </a:cubicBezTo>
                    <a:cubicBezTo>
                      <a:pt x="125" y="161"/>
                      <a:pt x="124" y="162"/>
                      <a:pt x="123" y="163"/>
                    </a:cubicBezTo>
                    <a:cubicBezTo>
                      <a:pt x="123" y="163"/>
                      <a:pt x="123" y="163"/>
                      <a:pt x="123" y="163"/>
                    </a:cubicBezTo>
                    <a:cubicBezTo>
                      <a:pt x="122" y="161"/>
                      <a:pt x="121" y="158"/>
                      <a:pt x="121" y="156"/>
                    </a:cubicBezTo>
                    <a:cubicBezTo>
                      <a:pt x="121" y="141"/>
                      <a:pt x="121" y="141"/>
                      <a:pt x="121" y="141"/>
                    </a:cubicBezTo>
                    <a:cubicBezTo>
                      <a:pt x="127" y="138"/>
                      <a:pt x="133" y="134"/>
                      <a:pt x="137" y="130"/>
                    </a:cubicBezTo>
                    <a:cubicBezTo>
                      <a:pt x="137" y="133"/>
                      <a:pt x="137" y="133"/>
                      <a:pt x="137" y="133"/>
                    </a:cubicBezTo>
                    <a:cubicBezTo>
                      <a:pt x="137" y="138"/>
                      <a:pt x="138" y="145"/>
                      <a:pt x="141" y="151"/>
                    </a:cubicBezTo>
                    <a:cubicBezTo>
                      <a:pt x="143" y="157"/>
                      <a:pt x="146" y="162"/>
                      <a:pt x="151" y="166"/>
                    </a:cubicBezTo>
                    <a:cubicBezTo>
                      <a:pt x="153" y="167"/>
                      <a:pt x="155" y="168"/>
                      <a:pt x="158" y="169"/>
                    </a:cubicBezTo>
                    <a:cubicBezTo>
                      <a:pt x="166" y="173"/>
                      <a:pt x="175" y="175"/>
                      <a:pt x="175" y="175"/>
                    </a:cubicBezTo>
                    <a:cubicBezTo>
                      <a:pt x="176" y="175"/>
                      <a:pt x="177" y="175"/>
                      <a:pt x="178" y="174"/>
                    </a:cubicBezTo>
                    <a:cubicBezTo>
                      <a:pt x="178" y="174"/>
                      <a:pt x="179" y="173"/>
                      <a:pt x="179" y="172"/>
                    </a:cubicBezTo>
                    <a:cubicBezTo>
                      <a:pt x="179" y="133"/>
                      <a:pt x="179" y="133"/>
                      <a:pt x="179" y="133"/>
                    </a:cubicBezTo>
                    <a:cubicBezTo>
                      <a:pt x="179" y="114"/>
                      <a:pt x="179" y="114"/>
                      <a:pt x="179" y="114"/>
                    </a:cubicBezTo>
                    <a:cubicBezTo>
                      <a:pt x="179" y="108"/>
                      <a:pt x="179" y="108"/>
                      <a:pt x="179" y="108"/>
                    </a:cubicBezTo>
                    <a:cubicBezTo>
                      <a:pt x="179" y="100"/>
                      <a:pt x="174" y="92"/>
                      <a:pt x="166" y="89"/>
                    </a:cubicBezTo>
                    <a:cubicBezTo>
                      <a:pt x="167" y="88"/>
                      <a:pt x="167" y="86"/>
                      <a:pt x="167" y="84"/>
                    </a:cubicBezTo>
                    <a:cubicBezTo>
                      <a:pt x="167" y="80"/>
                      <a:pt x="166" y="77"/>
                      <a:pt x="164" y="74"/>
                    </a:cubicBezTo>
                    <a:cubicBezTo>
                      <a:pt x="163" y="73"/>
                      <a:pt x="161" y="71"/>
                      <a:pt x="160" y="70"/>
                    </a:cubicBezTo>
                    <a:cubicBezTo>
                      <a:pt x="160" y="70"/>
                      <a:pt x="159" y="70"/>
                      <a:pt x="159" y="70"/>
                    </a:cubicBezTo>
                    <a:cubicBezTo>
                      <a:pt x="159" y="51"/>
                      <a:pt x="159" y="51"/>
                      <a:pt x="159" y="51"/>
                    </a:cubicBezTo>
                    <a:cubicBezTo>
                      <a:pt x="159" y="23"/>
                      <a:pt x="137" y="0"/>
                      <a:pt x="108" y="0"/>
                    </a:cubicBezTo>
                    <a:cubicBezTo>
                      <a:pt x="94" y="0"/>
                      <a:pt x="94" y="0"/>
                      <a:pt x="94" y="0"/>
                    </a:cubicBezTo>
                    <a:cubicBezTo>
                      <a:pt x="66" y="0"/>
                      <a:pt x="43" y="23"/>
                      <a:pt x="43" y="51"/>
                    </a:cubicBezTo>
                    <a:cubicBezTo>
                      <a:pt x="43" y="70"/>
                      <a:pt x="43" y="70"/>
                      <a:pt x="43" y="70"/>
                    </a:cubicBezTo>
                    <a:cubicBezTo>
                      <a:pt x="43" y="70"/>
                      <a:pt x="43" y="70"/>
                      <a:pt x="43" y="70"/>
                    </a:cubicBezTo>
                    <a:cubicBezTo>
                      <a:pt x="41" y="72"/>
                      <a:pt x="39" y="74"/>
                      <a:pt x="38" y="76"/>
                    </a:cubicBezTo>
                    <a:cubicBezTo>
                      <a:pt x="36" y="79"/>
                      <a:pt x="36" y="81"/>
                      <a:pt x="36" y="84"/>
                    </a:cubicBezTo>
                    <a:cubicBezTo>
                      <a:pt x="36" y="89"/>
                      <a:pt x="38" y="94"/>
                      <a:pt x="41" y="97"/>
                    </a:cubicBezTo>
                    <a:cubicBezTo>
                      <a:pt x="44" y="100"/>
                      <a:pt x="48" y="102"/>
                      <a:pt x="52" y="102"/>
                    </a:cubicBezTo>
                    <a:cubicBezTo>
                      <a:pt x="55" y="119"/>
                      <a:pt x="66" y="134"/>
                      <a:pt x="81" y="141"/>
                    </a:cubicBezTo>
                    <a:cubicBezTo>
                      <a:pt x="81" y="156"/>
                      <a:pt x="81" y="156"/>
                      <a:pt x="81" y="156"/>
                    </a:cubicBezTo>
                    <a:cubicBezTo>
                      <a:pt x="81" y="158"/>
                      <a:pt x="81" y="161"/>
                      <a:pt x="80" y="163"/>
                    </a:cubicBezTo>
                    <a:cubicBezTo>
                      <a:pt x="79" y="163"/>
                      <a:pt x="79" y="163"/>
                      <a:pt x="79" y="163"/>
                    </a:cubicBezTo>
                    <a:cubicBezTo>
                      <a:pt x="79" y="162"/>
                      <a:pt x="78" y="161"/>
                      <a:pt x="76" y="162"/>
                    </a:cubicBezTo>
                    <a:cubicBezTo>
                      <a:pt x="75" y="162"/>
                      <a:pt x="74" y="162"/>
                      <a:pt x="74" y="163"/>
                    </a:cubicBezTo>
                    <a:cubicBezTo>
                      <a:pt x="71" y="171"/>
                      <a:pt x="71" y="171"/>
                      <a:pt x="71" y="171"/>
                    </a:cubicBezTo>
                    <a:cubicBezTo>
                      <a:pt x="71" y="172"/>
                      <a:pt x="71" y="172"/>
                      <a:pt x="71" y="172"/>
                    </a:cubicBezTo>
                    <a:cubicBezTo>
                      <a:pt x="70" y="175"/>
                      <a:pt x="70" y="175"/>
                      <a:pt x="70" y="175"/>
                    </a:cubicBezTo>
                    <a:cubicBezTo>
                      <a:pt x="68" y="177"/>
                      <a:pt x="66" y="178"/>
                      <a:pt x="64" y="178"/>
                    </a:cubicBezTo>
                    <a:cubicBezTo>
                      <a:pt x="64" y="178"/>
                      <a:pt x="64" y="178"/>
                      <a:pt x="64" y="178"/>
                    </a:cubicBezTo>
                    <a:cubicBezTo>
                      <a:pt x="56" y="180"/>
                      <a:pt x="56" y="180"/>
                      <a:pt x="56" y="180"/>
                    </a:cubicBezTo>
                    <a:cubicBezTo>
                      <a:pt x="56" y="181"/>
                      <a:pt x="55" y="181"/>
                      <a:pt x="55" y="181"/>
                    </a:cubicBezTo>
                    <a:cubicBezTo>
                      <a:pt x="54" y="178"/>
                      <a:pt x="54" y="178"/>
                      <a:pt x="54" y="178"/>
                    </a:cubicBezTo>
                    <a:cubicBezTo>
                      <a:pt x="45" y="179"/>
                      <a:pt x="45" y="179"/>
                      <a:pt x="45" y="179"/>
                    </a:cubicBezTo>
                    <a:cubicBezTo>
                      <a:pt x="46" y="183"/>
                      <a:pt x="46" y="183"/>
                      <a:pt x="46" y="183"/>
                    </a:cubicBezTo>
                    <a:cubicBezTo>
                      <a:pt x="45" y="184"/>
                      <a:pt x="44" y="184"/>
                      <a:pt x="43" y="184"/>
                    </a:cubicBezTo>
                    <a:cubicBezTo>
                      <a:pt x="31" y="187"/>
                      <a:pt x="20" y="196"/>
                      <a:pt x="13" y="206"/>
                    </a:cubicBezTo>
                    <a:cubicBezTo>
                      <a:pt x="5" y="217"/>
                      <a:pt x="0" y="231"/>
                      <a:pt x="0" y="244"/>
                    </a:cubicBezTo>
                    <a:cubicBezTo>
                      <a:pt x="0" y="246"/>
                      <a:pt x="1" y="247"/>
                      <a:pt x="3" y="247"/>
                    </a:cubicBezTo>
                    <a:close/>
                    <a:moveTo>
                      <a:pt x="63" y="225"/>
                    </a:moveTo>
                    <a:cubicBezTo>
                      <a:pt x="62" y="226"/>
                      <a:pt x="61" y="227"/>
                      <a:pt x="61" y="227"/>
                    </a:cubicBezTo>
                    <a:cubicBezTo>
                      <a:pt x="60" y="227"/>
                      <a:pt x="60" y="227"/>
                      <a:pt x="60" y="227"/>
                    </a:cubicBezTo>
                    <a:cubicBezTo>
                      <a:pt x="59" y="226"/>
                      <a:pt x="59" y="226"/>
                      <a:pt x="59" y="226"/>
                    </a:cubicBezTo>
                    <a:cubicBezTo>
                      <a:pt x="59" y="226"/>
                      <a:pt x="59" y="226"/>
                      <a:pt x="59" y="226"/>
                    </a:cubicBezTo>
                    <a:cubicBezTo>
                      <a:pt x="60" y="225"/>
                      <a:pt x="60" y="224"/>
                      <a:pt x="60" y="223"/>
                    </a:cubicBezTo>
                    <a:cubicBezTo>
                      <a:pt x="60" y="223"/>
                      <a:pt x="60" y="223"/>
                      <a:pt x="60" y="223"/>
                    </a:cubicBezTo>
                    <a:cubicBezTo>
                      <a:pt x="60" y="222"/>
                      <a:pt x="61" y="221"/>
                      <a:pt x="62" y="221"/>
                    </a:cubicBezTo>
                    <a:cubicBezTo>
                      <a:pt x="62" y="222"/>
                      <a:pt x="62" y="222"/>
                      <a:pt x="62" y="222"/>
                    </a:cubicBezTo>
                    <a:cubicBezTo>
                      <a:pt x="63" y="222"/>
                      <a:pt x="63" y="222"/>
                      <a:pt x="63" y="222"/>
                    </a:cubicBezTo>
                    <a:cubicBezTo>
                      <a:pt x="63" y="223"/>
                      <a:pt x="63" y="223"/>
                      <a:pt x="63" y="224"/>
                    </a:cubicBezTo>
                    <a:cubicBezTo>
                      <a:pt x="63" y="224"/>
                      <a:pt x="63" y="224"/>
                      <a:pt x="63" y="225"/>
                    </a:cubicBezTo>
                    <a:close/>
                    <a:moveTo>
                      <a:pt x="58" y="215"/>
                    </a:moveTo>
                    <a:cubicBezTo>
                      <a:pt x="57" y="215"/>
                      <a:pt x="56" y="216"/>
                      <a:pt x="56" y="216"/>
                    </a:cubicBezTo>
                    <a:cubicBezTo>
                      <a:pt x="55" y="216"/>
                      <a:pt x="55" y="216"/>
                      <a:pt x="55" y="216"/>
                    </a:cubicBezTo>
                    <a:cubicBezTo>
                      <a:pt x="55" y="216"/>
                      <a:pt x="55" y="216"/>
                      <a:pt x="55" y="216"/>
                    </a:cubicBezTo>
                    <a:cubicBezTo>
                      <a:pt x="55" y="216"/>
                      <a:pt x="55" y="216"/>
                      <a:pt x="55" y="216"/>
                    </a:cubicBezTo>
                    <a:cubicBezTo>
                      <a:pt x="55" y="216"/>
                      <a:pt x="55" y="216"/>
                      <a:pt x="55" y="216"/>
                    </a:cubicBezTo>
                    <a:cubicBezTo>
                      <a:pt x="54" y="215"/>
                      <a:pt x="54" y="215"/>
                      <a:pt x="54" y="215"/>
                    </a:cubicBezTo>
                    <a:cubicBezTo>
                      <a:pt x="53" y="215"/>
                      <a:pt x="52" y="216"/>
                      <a:pt x="52" y="216"/>
                    </a:cubicBezTo>
                    <a:cubicBezTo>
                      <a:pt x="51" y="216"/>
                      <a:pt x="51" y="217"/>
                      <a:pt x="51" y="217"/>
                    </a:cubicBezTo>
                    <a:cubicBezTo>
                      <a:pt x="51" y="218"/>
                      <a:pt x="51" y="218"/>
                      <a:pt x="51" y="218"/>
                    </a:cubicBezTo>
                    <a:cubicBezTo>
                      <a:pt x="51" y="219"/>
                      <a:pt x="51" y="219"/>
                      <a:pt x="51" y="219"/>
                    </a:cubicBezTo>
                    <a:cubicBezTo>
                      <a:pt x="51" y="219"/>
                      <a:pt x="51" y="219"/>
                      <a:pt x="51" y="219"/>
                    </a:cubicBezTo>
                    <a:cubicBezTo>
                      <a:pt x="51" y="219"/>
                      <a:pt x="51" y="219"/>
                      <a:pt x="51" y="219"/>
                    </a:cubicBezTo>
                    <a:cubicBezTo>
                      <a:pt x="51" y="220"/>
                      <a:pt x="51" y="220"/>
                      <a:pt x="52" y="220"/>
                    </a:cubicBezTo>
                    <a:cubicBezTo>
                      <a:pt x="52" y="221"/>
                      <a:pt x="52" y="221"/>
                      <a:pt x="52" y="221"/>
                    </a:cubicBezTo>
                    <a:cubicBezTo>
                      <a:pt x="52" y="221"/>
                      <a:pt x="52" y="221"/>
                      <a:pt x="53" y="221"/>
                    </a:cubicBezTo>
                    <a:cubicBezTo>
                      <a:pt x="53" y="221"/>
                      <a:pt x="53" y="221"/>
                      <a:pt x="53" y="221"/>
                    </a:cubicBezTo>
                    <a:cubicBezTo>
                      <a:pt x="53" y="221"/>
                      <a:pt x="53" y="221"/>
                      <a:pt x="53" y="221"/>
                    </a:cubicBezTo>
                    <a:cubicBezTo>
                      <a:pt x="53" y="221"/>
                      <a:pt x="54" y="222"/>
                      <a:pt x="54" y="223"/>
                    </a:cubicBezTo>
                    <a:cubicBezTo>
                      <a:pt x="54" y="224"/>
                      <a:pt x="54" y="224"/>
                      <a:pt x="54" y="224"/>
                    </a:cubicBezTo>
                    <a:cubicBezTo>
                      <a:pt x="54" y="224"/>
                      <a:pt x="54" y="224"/>
                      <a:pt x="54" y="224"/>
                    </a:cubicBezTo>
                    <a:cubicBezTo>
                      <a:pt x="53" y="225"/>
                      <a:pt x="53" y="225"/>
                      <a:pt x="52" y="225"/>
                    </a:cubicBezTo>
                    <a:cubicBezTo>
                      <a:pt x="51" y="225"/>
                      <a:pt x="51" y="225"/>
                      <a:pt x="51" y="225"/>
                    </a:cubicBezTo>
                    <a:cubicBezTo>
                      <a:pt x="51" y="225"/>
                      <a:pt x="51" y="225"/>
                      <a:pt x="51" y="225"/>
                    </a:cubicBezTo>
                    <a:cubicBezTo>
                      <a:pt x="51" y="225"/>
                      <a:pt x="51" y="225"/>
                      <a:pt x="51" y="225"/>
                    </a:cubicBezTo>
                    <a:cubicBezTo>
                      <a:pt x="51" y="225"/>
                      <a:pt x="51" y="225"/>
                      <a:pt x="51" y="225"/>
                    </a:cubicBezTo>
                    <a:cubicBezTo>
                      <a:pt x="51" y="225"/>
                      <a:pt x="50" y="225"/>
                      <a:pt x="50" y="225"/>
                    </a:cubicBezTo>
                    <a:cubicBezTo>
                      <a:pt x="49" y="225"/>
                      <a:pt x="49" y="225"/>
                      <a:pt x="49" y="225"/>
                    </a:cubicBezTo>
                    <a:cubicBezTo>
                      <a:pt x="49" y="225"/>
                      <a:pt x="49" y="225"/>
                      <a:pt x="49" y="225"/>
                    </a:cubicBezTo>
                    <a:cubicBezTo>
                      <a:pt x="49" y="225"/>
                      <a:pt x="49" y="225"/>
                      <a:pt x="49" y="225"/>
                    </a:cubicBezTo>
                    <a:cubicBezTo>
                      <a:pt x="48" y="225"/>
                      <a:pt x="48" y="225"/>
                      <a:pt x="48" y="225"/>
                    </a:cubicBezTo>
                    <a:cubicBezTo>
                      <a:pt x="47" y="226"/>
                      <a:pt x="47" y="226"/>
                      <a:pt x="47" y="226"/>
                    </a:cubicBezTo>
                    <a:cubicBezTo>
                      <a:pt x="47" y="227"/>
                      <a:pt x="47" y="227"/>
                      <a:pt x="47" y="228"/>
                    </a:cubicBezTo>
                    <a:cubicBezTo>
                      <a:pt x="47" y="228"/>
                      <a:pt x="47" y="228"/>
                      <a:pt x="47" y="229"/>
                    </a:cubicBezTo>
                    <a:cubicBezTo>
                      <a:pt x="47" y="229"/>
                      <a:pt x="47" y="229"/>
                      <a:pt x="47" y="229"/>
                    </a:cubicBezTo>
                    <a:cubicBezTo>
                      <a:pt x="47" y="229"/>
                      <a:pt x="47" y="229"/>
                      <a:pt x="47" y="229"/>
                    </a:cubicBezTo>
                    <a:cubicBezTo>
                      <a:pt x="47" y="229"/>
                      <a:pt x="47" y="229"/>
                      <a:pt x="48" y="230"/>
                    </a:cubicBezTo>
                    <a:cubicBezTo>
                      <a:pt x="48" y="230"/>
                      <a:pt x="48" y="230"/>
                      <a:pt x="48" y="230"/>
                    </a:cubicBezTo>
                    <a:cubicBezTo>
                      <a:pt x="48" y="230"/>
                      <a:pt x="48" y="230"/>
                      <a:pt x="49" y="230"/>
                    </a:cubicBezTo>
                    <a:cubicBezTo>
                      <a:pt x="49" y="230"/>
                      <a:pt x="49" y="230"/>
                      <a:pt x="49" y="230"/>
                    </a:cubicBezTo>
                    <a:cubicBezTo>
                      <a:pt x="49" y="230"/>
                      <a:pt x="49" y="230"/>
                      <a:pt x="49" y="230"/>
                    </a:cubicBezTo>
                    <a:cubicBezTo>
                      <a:pt x="49" y="231"/>
                      <a:pt x="50" y="231"/>
                      <a:pt x="50" y="232"/>
                    </a:cubicBezTo>
                    <a:cubicBezTo>
                      <a:pt x="50" y="233"/>
                      <a:pt x="50" y="233"/>
                      <a:pt x="50" y="233"/>
                    </a:cubicBezTo>
                    <a:cubicBezTo>
                      <a:pt x="50" y="233"/>
                      <a:pt x="50" y="233"/>
                      <a:pt x="50" y="233"/>
                    </a:cubicBezTo>
                    <a:cubicBezTo>
                      <a:pt x="49" y="234"/>
                      <a:pt x="49" y="234"/>
                      <a:pt x="48" y="234"/>
                    </a:cubicBezTo>
                    <a:cubicBezTo>
                      <a:pt x="47" y="234"/>
                      <a:pt x="47" y="234"/>
                      <a:pt x="47" y="234"/>
                    </a:cubicBezTo>
                    <a:cubicBezTo>
                      <a:pt x="47" y="234"/>
                      <a:pt x="47" y="234"/>
                      <a:pt x="47" y="234"/>
                    </a:cubicBezTo>
                    <a:cubicBezTo>
                      <a:pt x="47" y="234"/>
                      <a:pt x="47" y="234"/>
                      <a:pt x="47" y="234"/>
                    </a:cubicBezTo>
                    <a:cubicBezTo>
                      <a:pt x="47" y="234"/>
                      <a:pt x="47" y="234"/>
                      <a:pt x="47" y="234"/>
                    </a:cubicBezTo>
                    <a:cubicBezTo>
                      <a:pt x="47" y="234"/>
                      <a:pt x="46" y="234"/>
                      <a:pt x="46" y="234"/>
                    </a:cubicBezTo>
                    <a:cubicBezTo>
                      <a:pt x="45" y="234"/>
                      <a:pt x="45" y="234"/>
                      <a:pt x="45" y="234"/>
                    </a:cubicBezTo>
                    <a:cubicBezTo>
                      <a:pt x="45" y="234"/>
                      <a:pt x="45" y="234"/>
                      <a:pt x="45" y="234"/>
                    </a:cubicBezTo>
                    <a:cubicBezTo>
                      <a:pt x="45" y="234"/>
                      <a:pt x="45" y="234"/>
                      <a:pt x="45" y="234"/>
                    </a:cubicBezTo>
                    <a:cubicBezTo>
                      <a:pt x="44" y="234"/>
                      <a:pt x="44" y="234"/>
                      <a:pt x="44" y="235"/>
                    </a:cubicBezTo>
                    <a:cubicBezTo>
                      <a:pt x="43" y="235"/>
                      <a:pt x="43" y="235"/>
                      <a:pt x="43" y="236"/>
                    </a:cubicBezTo>
                    <a:cubicBezTo>
                      <a:pt x="43" y="236"/>
                      <a:pt x="43" y="236"/>
                      <a:pt x="43" y="237"/>
                    </a:cubicBezTo>
                    <a:cubicBezTo>
                      <a:pt x="43" y="238"/>
                      <a:pt x="43" y="238"/>
                      <a:pt x="44" y="239"/>
                    </a:cubicBezTo>
                    <a:cubicBezTo>
                      <a:pt x="44" y="239"/>
                      <a:pt x="44" y="239"/>
                      <a:pt x="44" y="240"/>
                    </a:cubicBezTo>
                    <a:cubicBezTo>
                      <a:pt x="44" y="240"/>
                      <a:pt x="45" y="240"/>
                      <a:pt x="45" y="240"/>
                    </a:cubicBezTo>
                    <a:cubicBezTo>
                      <a:pt x="45" y="240"/>
                      <a:pt x="45" y="240"/>
                      <a:pt x="45" y="240"/>
                    </a:cubicBezTo>
                    <a:cubicBezTo>
                      <a:pt x="45" y="240"/>
                      <a:pt x="45" y="240"/>
                      <a:pt x="45" y="240"/>
                    </a:cubicBezTo>
                    <a:cubicBezTo>
                      <a:pt x="45" y="240"/>
                      <a:pt x="46" y="241"/>
                      <a:pt x="46" y="242"/>
                    </a:cubicBezTo>
                    <a:cubicBezTo>
                      <a:pt x="46" y="242"/>
                      <a:pt x="46" y="242"/>
                      <a:pt x="46" y="242"/>
                    </a:cubicBezTo>
                    <a:cubicBezTo>
                      <a:pt x="46" y="242"/>
                      <a:pt x="46" y="242"/>
                      <a:pt x="46" y="242"/>
                    </a:cubicBezTo>
                    <a:cubicBezTo>
                      <a:pt x="45" y="243"/>
                      <a:pt x="45" y="244"/>
                      <a:pt x="44" y="244"/>
                    </a:cubicBezTo>
                    <a:cubicBezTo>
                      <a:pt x="43" y="243"/>
                      <a:pt x="43" y="243"/>
                      <a:pt x="43" y="243"/>
                    </a:cubicBezTo>
                    <a:cubicBezTo>
                      <a:pt x="31" y="238"/>
                      <a:pt x="31" y="238"/>
                      <a:pt x="31" y="238"/>
                    </a:cubicBezTo>
                    <a:cubicBezTo>
                      <a:pt x="31" y="237"/>
                      <a:pt x="31" y="236"/>
                      <a:pt x="31" y="235"/>
                    </a:cubicBezTo>
                    <a:cubicBezTo>
                      <a:pt x="31" y="224"/>
                      <a:pt x="36" y="214"/>
                      <a:pt x="44" y="207"/>
                    </a:cubicBezTo>
                    <a:cubicBezTo>
                      <a:pt x="56" y="212"/>
                      <a:pt x="56" y="212"/>
                      <a:pt x="56" y="212"/>
                    </a:cubicBezTo>
                    <a:cubicBezTo>
                      <a:pt x="56" y="212"/>
                      <a:pt x="56" y="212"/>
                      <a:pt x="56" y="212"/>
                    </a:cubicBezTo>
                    <a:cubicBezTo>
                      <a:pt x="57" y="212"/>
                      <a:pt x="58" y="213"/>
                      <a:pt x="58" y="214"/>
                    </a:cubicBezTo>
                    <a:lnTo>
                      <a:pt x="58" y="215"/>
                    </a:lnTo>
                    <a:close/>
                    <a:moveTo>
                      <a:pt x="87" y="156"/>
                    </a:moveTo>
                    <a:cubicBezTo>
                      <a:pt x="87" y="139"/>
                      <a:pt x="87" y="139"/>
                      <a:pt x="87" y="139"/>
                    </a:cubicBezTo>
                    <a:cubicBezTo>
                      <a:pt x="87" y="137"/>
                      <a:pt x="86" y="136"/>
                      <a:pt x="85" y="136"/>
                    </a:cubicBezTo>
                    <a:cubicBezTo>
                      <a:pt x="69" y="129"/>
                      <a:pt x="58" y="114"/>
                      <a:pt x="58" y="95"/>
                    </a:cubicBezTo>
                    <a:cubicBezTo>
                      <a:pt x="58" y="68"/>
                      <a:pt x="58" y="68"/>
                      <a:pt x="58" y="68"/>
                    </a:cubicBezTo>
                    <a:cubicBezTo>
                      <a:pt x="58" y="56"/>
                      <a:pt x="63" y="45"/>
                      <a:pt x="71" y="37"/>
                    </a:cubicBezTo>
                    <a:cubicBezTo>
                      <a:pt x="73" y="35"/>
                      <a:pt x="75" y="33"/>
                      <a:pt x="78" y="31"/>
                    </a:cubicBezTo>
                    <a:cubicBezTo>
                      <a:pt x="79" y="34"/>
                      <a:pt x="79" y="36"/>
                      <a:pt x="81" y="38"/>
                    </a:cubicBezTo>
                    <a:cubicBezTo>
                      <a:pt x="84" y="44"/>
                      <a:pt x="90" y="50"/>
                      <a:pt x="98" y="55"/>
                    </a:cubicBezTo>
                    <a:cubicBezTo>
                      <a:pt x="105" y="59"/>
                      <a:pt x="114" y="63"/>
                      <a:pt x="124" y="66"/>
                    </a:cubicBezTo>
                    <a:cubicBezTo>
                      <a:pt x="131" y="68"/>
                      <a:pt x="138" y="69"/>
                      <a:pt x="145" y="69"/>
                    </a:cubicBezTo>
                    <a:cubicBezTo>
                      <a:pt x="145" y="95"/>
                      <a:pt x="145" y="95"/>
                      <a:pt x="145" y="95"/>
                    </a:cubicBezTo>
                    <a:cubicBezTo>
                      <a:pt x="145" y="114"/>
                      <a:pt x="133" y="129"/>
                      <a:pt x="117" y="136"/>
                    </a:cubicBezTo>
                    <a:cubicBezTo>
                      <a:pt x="116" y="136"/>
                      <a:pt x="115" y="137"/>
                      <a:pt x="115" y="139"/>
                    </a:cubicBezTo>
                    <a:cubicBezTo>
                      <a:pt x="115" y="156"/>
                      <a:pt x="115" y="156"/>
                      <a:pt x="115" y="156"/>
                    </a:cubicBezTo>
                    <a:cubicBezTo>
                      <a:pt x="115" y="161"/>
                      <a:pt x="117" y="165"/>
                      <a:pt x="119" y="169"/>
                    </a:cubicBezTo>
                    <a:cubicBezTo>
                      <a:pt x="115" y="175"/>
                      <a:pt x="115" y="175"/>
                      <a:pt x="115" y="175"/>
                    </a:cubicBezTo>
                    <a:cubicBezTo>
                      <a:pt x="104" y="175"/>
                      <a:pt x="104" y="175"/>
                      <a:pt x="104" y="175"/>
                    </a:cubicBezTo>
                    <a:cubicBezTo>
                      <a:pt x="103" y="175"/>
                      <a:pt x="103" y="176"/>
                      <a:pt x="102" y="176"/>
                    </a:cubicBezTo>
                    <a:cubicBezTo>
                      <a:pt x="102" y="177"/>
                      <a:pt x="101" y="178"/>
                      <a:pt x="101" y="178"/>
                    </a:cubicBezTo>
                    <a:cubicBezTo>
                      <a:pt x="101" y="201"/>
                      <a:pt x="101" y="201"/>
                      <a:pt x="101" y="201"/>
                    </a:cubicBezTo>
                    <a:cubicBezTo>
                      <a:pt x="101" y="201"/>
                      <a:pt x="101" y="201"/>
                      <a:pt x="101" y="201"/>
                    </a:cubicBezTo>
                    <a:cubicBezTo>
                      <a:pt x="98" y="194"/>
                      <a:pt x="98" y="194"/>
                      <a:pt x="98" y="194"/>
                    </a:cubicBezTo>
                    <a:cubicBezTo>
                      <a:pt x="98" y="193"/>
                      <a:pt x="98" y="192"/>
                      <a:pt x="98" y="191"/>
                    </a:cubicBezTo>
                    <a:cubicBezTo>
                      <a:pt x="83" y="169"/>
                      <a:pt x="83" y="169"/>
                      <a:pt x="83" y="169"/>
                    </a:cubicBezTo>
                    <a:cubicBezTo>
                      <a:pt x="86" y="165"/>
                      <a:pt x="87" y="161"/>
                      <a:pt x="87" y="156"/>
                    </a:cubicBezTo>
                    <a:close/>
                    <a:moveTo>
                      <a:pt x="94" y="6"/>
                    </a:moveTo>
                    <a:cubicBezTo>
                      <a:pt x="108" y="6"/>
                      <a:pt x="108" y="6"/>
                      <a:pt x="108" y="6"/>
                    </a:cubicBezTo>
                    <a:cubicBezTo>
                      <a:pt x="121" y="6"/>
                      <a:pt x="132" y="11"/>
                      <a:pt x="140" y="20"/>
                    </a:cubicBezTo>
                    <a:cubicBezTo>
                      <a:pt x="148" y="28"/>
                      <a:pt x="153" y="39"/>
                      <a:pt x="153" y="51"/>
                    </a:cubicBezTo>
                    <a:cubicBezTo>
                      <a:pt x="153" y="69"/>
                      <a:pt x="153" y="69"/>
                      <a:pt x="153" y="69"/>
                    </a:cubicBezTo>
                    <a:cubicBezTo>
                      <a:pt x="152" y="69"/>
                      <a:pt x="152" y="69"/>
                      <a:pt x="151" y="70"/>
                    </a:cubicBezTo>
                    <a:cubicBezTo>
                      <a:pt x="151" y="68"/>
                      <a:pt x="151" y="68"/>
                      <a:pt x="151" y="68"/>
                    </a:cubicBezTo>
                    <a:cubicBezTo>
                      <a:pt x="151" y="68"/>
                      <a:pt x="151" y="67"/>
                      <a:pt x="151" y="67"/>
                    </a:cubicBezTo>
                    <a:cubicBezTo>
                      <a:pt x="151" y="67"/>
                      <a:pt x="151" y="67"/>
                      <a:pt x="151" y="67"/>
                    </a:cubicBezTo>
                    <a:cubicBezTo>
                      <a:pt x="151" y="66"/>
                      <a:pt x="151" y="66"/>
                      <a:pt x="151" y="66"/>
                    </a:cubicBezTo>
                    <a:cubicBezTo>
                      <a:pt x="151" y="64"/>
                      <a:pt x="149" y="63"/>
                      <a:pt x="148" y="63"/>
                    </a:cubicBezTo>
                    <a:cubicBezTo>
                      <a:pt x="147" y="63"/>
                      <a:pt x="147" y="63"/>
                      <a:pt x="147" y="63"/>
                    </a:cubicBezTo>
                    <a:cubicBezTo>
                      <a:pt x="140" y="63"/>
                      <a:pt x="133" y="62"/>
                      <a:pt x="126" y="60"/>
                    </a:cubicBezTo>
                    <a:cubicBezTo>
                      <a:pt x="113" y="57"/>
                      <a:pt x="102" y="51"/>
                      <a:pt x="95" y="45"/>
                    </a:cubicBezTo>
                    <a:cubicBezTo>
                      <a:pt x="91" y="42"/>
                      <a:pt x="88" y="38"/>
                      <a:pt x="86" y="35"/>
                    </a:cubicBezTo>
                    <a:cubicBezTo>
                      <a:pt x="84" y="31"/>
                      <a:pt x="83" y="28"/>
                      <a:pt x="83" y="25"/>
                    </a:cubicBezTo>
                    <a:cubicBezTo>
                      <a:pt x="83" y="24"/>
                      <a:pt x="83" y="24"/>
                      <a:pt x="83" y="24"/>
                    </a:cubicBezTo>
                    <a:cubicBezTo>
                      <a:pt x="83" y="24"/>
                      <a:pt x="83" y="24"/>
                      <a:pt x="83" y="24"/>
                    </a:cubicBezTo>
                    <a:cubicBezTo>
                      <a:pt x="83" y="23"/>
                      <a:pt x="83" y="22"/>
                      <a:pt x="83" y="21"/>
                    </a:cubicBezTo>
                    <a:cubicBezTo>
                      <a:pt x="83" y="21"/>
                      <a:pt x="83" y="21"/>
                      <a:pt x="83" y="21"/>
                    </a:cubicBezTo>
                    <a:cubicBezTo>
                      <a:pt x="84" y="19"/>
                      <a:pt x="85" y="17"/>
                      <a:pt x="87" y="15"/>
                    </a:cubicBezTo>
                    <a:cubicBezTo>
                      <a:pt x="88" y="14"/>
                      <a:pt x="88" y="12"/>
                      <a:pt x="86" y="11"/>
                    </a:cubicBezTo>
                    <a:cubicBezTo>
                      <a:pt x="85" y="10"/>
                      <a:pt x="83" y="10"/>
                      <a:pt x="82" y="11"/>
                    </a:cubicBezTo>
                    <a:cubicBezTo>
                      <a:pt x="82" y="11"/>
                      <a:pt x="82" y="11"/>
                      <a:pt x="82" y="11"/>
                    </a:cubicBezTo>
                    <a:cubicBezTo>
                      <a:pt x="80" y="14"/>
                      <a:pt x="78" y="17"/>
                      <a:pt x="78" y="20"/>
                    </a:cubicBezTo>
                    <a:cubicBezTo>
                      <a:pt x="77" y="21"/>
                      <a:pt x="77" y="22"/>
                      <a:pt x="77" y="24"/>
                    </a:cubicBezTo>
                    <a:cubicBezTo>
                      <a:pt x="77" y="24"/>
                      <a:pt x="77" y="24"/>
                      <a:pt x="77" y="24"/>
                    </a:cubicBezTo>
                    <a:cubicBezTo>
                      <a:pt x="77" y="24"/>
                      <a:pt x="77" y="25"/>
                      <a:pt x="77" y="25"/>
                    </a:cubicBezTo>
                    <a:cubicBezTo>
                      <a:pt x="77" y="25"/>
                      <a:pt x="77" y="25"/>
                      <a:pt x="77" y="25"/>
                    </a:cubicBezTo>
                    <a:cubicBezTo>
                      <a:pt x="62" y="33"/>
                      <a:pt x="52" y="50"/>
                      <a:pt x="52" y="68"/>
                    </a:cubicBezTo>
                    <a:cubicBezTo>
                      <a:pt x="52" y="70"/>
                      <a:pt x="52" y="70"/>
                      <a:pt x="52" y="70"/>
                    </a:cubicBezTo>
                    <a:cubicBezTo>
                      <a:pt x="51" y="69"/>
                      <a:pt x="50" y="69"/>
                      <a:pt x="49" y="69"/>
                    </a:cubicBezTo>
                    <a:cubicBezTo>
                      <a:pt x="49" y="51"/>
                      <a:pt x="49" y="51"/>
                      <a:pt x="49" y="51"/>
                    </a:cubicBezTo>
                    <a:cubicBezTo>
                      <a:pt x="49" y="39"/>
                      <a:pt x="54" y="28"/>
                      <a:pt x="62" y="20"/>
                    </a:cubicBezTo>
                    <a:cubicBezTo>
                      <a:pt x="71" y="11"/>
                      <a:pt x="82" y="6"/>
                      <a:pt x="94" y="6"/>
                    </a:cubicBezTo>
                    <a:close/>
                    <a:moveTo>
                      <a:pt x="158" y="93"/>
                    </a:moveTo>
                    <a:cubicBezTo>
                      <a:pt x="156" y="94"/>
                      <a:pt x="154" y="95"/>
                      <a:pt x="151" y="96"/>
                    </a:cubicBezTo>
                    <a:cubicBezTo>
                      <a:pt x="151" y="76"/>
                      <a:pt x="151" y="76"/>
                      <a:pt x="151" y="76"/>
                    </a:cubicBezTo>
                    <a:cubicBezTo>
                      <a:pt x="153" y="75"/>
                      <a:pt x="154" y="75"/>
                      <a:pt x="154" y="75"/>
                    </a:cubicBezTo>
                    <a:cubicBezTo>
                      <a:pt x="155" y="75"/>
                      <a:pt x="156" y="75"/>
                      <a:pt x="157" y="76"/>
                    </a:cubicBezTo>
                    <a:cubicBezTo>
                      <a:pt x="158" y="76"/>
                      <a:pt x="159" y="77"/>
                      <a:pt x="160" y="79"/>
                    </a:cubicBezTo>
                    <a:cubicBezTo>
                      <a:pt x="161" y="81"/>
                      <a:pt x="161" y="82"/>
                      <a:pt x="161" y="84"/>
                    </a:cubicBezTo>
                    <a:cubicBezTo>
                      <a:pt x="161" y="88"/>
                      <a:pt x="160" y="91"/>
                      <a:pt x="158" y="93"/>
                    </a:cubicBezTo>
                    <a:close/>
                    <a:moveTo>
                      <a:pt x="173" y="114"/>
                    </a:moveTo>
                    <a:cubicBezTo>
                      <a:pt x="173" y="133"/>
                      <a:pt x="173" y="133"/>
                      <a:pt x="173" y="133"/>
                    </a:cubicBezTo>
                    <a:cubicBezTo>
                      <a:pt x="173" y="168"/>
                      <a:pt x="173" y="168"/>
                      <a:pt x="173" y="168"/>
                    </a:cubicBezTo>
                    <a:cubicBezTo>
                      <a:pt x="171" y="168"/>
                      <a:pt x="168" y="167"/>
                      <a:pt x="166" y="166"/>
                    </a:cubicBezTo>
                    <a:cubicBezTo>
                      <a:pt x="161" y="165"/>
                      <a:pt x="157" y="163"/>
                      <a:pt x="155" y="161"/>
                    </a:cubicBezTo>
                    <a:cubicBezTo>
                      <a:pt x="151" y="158"/>
                      <a:pt x="148" y="154"/>
                      <a:pt x="146" y="148"/>
                    </a:cubicBezTo>
                    <a:cubicBezTo>
                      <a:pt x="144" y="143"/>
                      <a:pt x="143" y="137"/>
                      <a:pt x="143" y="133"/>
                    </a:cubicBezTo>
                    <a:cubicBezTo>
                      <a:pt x="143" y="122"/>
                      <a:pt x="143" y="122"/>
                      <a:pt x="143" y="122"/>
                    </a:cubicBezTo>
                    <a:cubicBezTo>
                      <a:pt x="147" y="116"/>
                      <a:pt x="149" y="110"/>
                      <a:pt x="150" y="102"/>
                    </a:cubicBezTo>
                    <a:cubicBezTo>
                      <a:pt x="155" y="102"/>
                      <a:pt x="159" y="100"/>
                      <a:pt x="162" y="97"/>
                    </a:cubicBezTo>
                    <a:cubicBezTo>
                      <a:pt x="163" y="96"/>
                      <a:pt x="163" y="95"/>
                      <a:pt x="164" y="95"/>
                    </a:cubicBezTo>
                    <a:cubicBezTo>
                      <a:pt x="166" y="95"/>
                      <a:pt x="167" y="96"/>
                      <a:pt x="168" y="98"/>
                    </a:cubicBezTo>
                    <a:cubicBezTo>
                      <a:pt x="171" y="100"/>
                      <a:pt x="173" y="104"/>
                      <a:pt x="173" y="108"/>
                    </a:cubicBezTo>
                    <a:lnTo>
                      <a:pt x="173" y="114"/>
                    </a:lnTo>
                    <a:close/>
                    <a:moveTo>
                      <a:pt x="44" y="78"/>
                    </a:moveTo>
                    <a:cubicBezTo>
                      <a:pt x="45" y="77"/>
                      <a:pt x="45" y="76"/>
                      <a:pt x="46" y="76"/>
                    </a:cubicBezTo>
                    <a:cubicBezTo>
                      <a:pt x="47" y="75"/>
                      <a:pt x="48" y="75"/>
                      <a:pt x="48" y="75"/>
                    </a:cubicBezTo>
                    <a:cubicBezTo>
                      <a:pt x="49" y="75"/>
                      <a:pt x="50" y="75"/>
                      <a:pt x="51" y="76"/>
                    </a:cubicBezTo>
                    <a:cubicBezTo>
                      <a:pt x="51" y="96"/>
                      <a:pt x="51" y="96"/>
                      <a:pt x="51" y="96"/>
                    </a:cubicBezTo>
                    <a:cubicBezTo>
                      <a:pt x="49" y="95"/>
                      <a:pt x="47" y="94"/>
                      <a:pt x="45" y="93"/>
                    </a:cubicBezTo>
                    <a:cubicBezTo>
                      <a:pt x="43" y="91"/>
                      <a:pt x="42" y="88"/>
                      <a:pt x="42" y="84"/>
                    </a:cubicBezTo>
                    <a:cubicBezTo>
                      <a:pt x="42" y="82"/>
                      <a:pt x="43" y="79"/>
                      <a:pt x="44" y="78"/>
                    </a:cubicBezTo>
                    <a:close/>
                    <a:moveTo>
                      <a:pt x="176" y="253"/>
                    </a:moveTo>
                    <a:cubicBezTo>
                      <a:pt x="163" y="253"/>
                      <a:pt x="163" y="253"/>
                      <a:pt x="163" y="253"/>
                    </a:cubicBezTo>
                    <a:cubicBezTo>
                      <a:pt x="162" y="253"/>
                      <a:pt x="161" y="252"/>
                      <a:pt x="161" y="251"/>
                    </a:cubicBezTo>
                    <a:cubicBezTo>
                      <a:pt x="161" y="251"/>
                      <a:pt x="161" y="251"/>
                      <a:pt x="161" y="251"/>
                    </a:cubicBezTo>
                    <a:cubicBezTo>
                      <a:pt x="161" y="250"/>
                      <a:pt x="162" y="249"/>
                      <a:pt x="163" y="249"/>
                    </a:cubicBezTo>
                    <a:cubicBezTo>
                      <a:pt x="163" y="249"/>
                      <a:pt x="163" y="249"/>
                      <a:pt x="163" y="249"/>
                    </a:cubicBezTo>
                    <a:cubicBezTo>
                      <a:pt x="163" y="249"/>
                      <a:pt x="164" y="249"/>
                      <a:pt x="164" y="249"/>
                    </a:cubicBezTo>
                    <a:cubicBezTo>
                      <a:pt x="165" y="248"/>
                      <a:pt x="165" y="248"/>
                      <a:pt x="166" y="247"/>
                    </a:cubicBezTo>
                    <a:cubicBezTo>
                      <a:pt x="166" y="247"/>
                      <a:pt x="166" y="246"/>
                      <a:pt x="166" y="246"/>
                    </a:cubicBezTo>
                    <a:cubicBezTo>
                      <a:pt x="166" y="246"/>
                      <a:pt x="166" y="246"/>
                      <a:pt x="166" y="246"/>
                    </a:cubicBezTo>
                    <a:cubicBezTo>
                      <a:pt x="166" y="246"/>
                      <a:pt x="166" y="246"/>
                      <a:pt x="166" y="246"/>
                    </a:cubicBezTo>
                    <a:cubicBezTo>
                      <a:pt x="166" y="246"/>
                      <a:pt x="166" y="246"/>
                      <a:pt x="166" y="246"/>
                    </a:cubicBezTo>
                    <a:cubicBezTo>
                      <a:pt x="166" y="245"/>
                      <a:pt x="166" y="245"/>
                      <a:pt x="166" y="245"/>
                    </a:cubicBezTo>
                    <a:cubicBezTo>
                      <a:pt x="166" y="244"/>
                      <a:pt x="165" y="244"/>
                      <a:pt x="165" y="244"/>
                    </a:cubicBezTo>
                    <a:cubicBezTo>
                      <a:pt x="165" y="244"/>
                      <a:pt x="165" y="244"/>
                      <a:pt x="165" y="244"/>
                    </a:cubicBezTo>
                    <a:cubicBezTo>
                      <a:pt x="165" y="244"/>
                      <a:pt x="165" y="244"/>
                      <a:pt x="165" y="244"/>
                    </a:cubicBezTo>
                    <a:cubicBezTo>
                      <a:pt x="165" y="243"/>
                      <a:pt x="164" y="243"/>
                      <a:pt x="164" y="243"/>
                    </a:cubicBezTo>
                    <a:cubicBezTo>
                      <a:pt x="164" y="243"/>
                      <a:pt x="163" y="243"/>
                      <a:pt x="163" y="243"/>
                    </a:cubicBezTo>
                    <a:cubicBezTo>
                      <a:pt x="163" y="243"/>
                      <a:pt x="163" y="243"/>
                      <a:pt x="163" y="243"/>
                    </a:cubicBezTo>
                    <a:cubicBezTo>
                      <a:pt x="162" y="243"/>
                      <a:pt x="161" y="242"/>
                      <a:pt x="161" y="241"/>
                    </a:cubicBezTo>
                    <a:cubicBezTo>
                      <a:pt x="161" y="241"/>
                      <a:pt x="161" y="241"/>
                      <a:pt x="161" y="241"/>
                    </a:cubicBezTo>
                    <a:cubicBezTo>
                      <a:pt x="161" y="240"/>
                      <a:pt x="162" y="239"/>
                      <a:pt x="163" y="239"/>
                    </a:cubicBezTo>
                    <a:cubicBezTo>
                      <a:pt x="164" y="239"/>
                      <a:pt x="164" y="238"/>
                      <a:pt x="165" y="238"/>
                    </a:cubicBezTo>
                    <a:cubicBezTo>
                      <a:pt x="166" y="237"/>
                      <a:pt x="166" y="237"/>
                      <a:pt x="166" y="236"/>
                    </a:cubicBezTo>
                    <a:cubicBezTo>
                      <a:pt x="166" y="235"/>
                      <a:pt x="166" y="234"/>
                      <a:pt x="165" y="234"/>
                    </a:cubicBezTo>
                    <a:cubicBezTo>
                      <a:pt x="164" y="233"/>
                      <a:pt x="164" y="233"/>
                      <a:pt x="163" y="233"/>
                    </a:cubicBezTo>
                    <a:cubicBezTo>
                      <a:pt x="162" y="233"/>
                      <a:pt x="161" y="232"/>
                      <a:pt x="161" y="231"/>
                    </a:cubicBezTo>
                    <a:cubicBezTo>
                      <a:pt x="161" y="231"/>
                      <a:pt x="161" y="231"/>
                      <a:pt x="161" y="231"/>
                    </a:cubicBezTo>
                    <a:cubicBezTo>
                      <a:pt x="161" y="230"/>
                      <a:pt x="162" y="229"/>
                      <a:pt x="163" y="229"/>
                    </a:cubicBezTo>
                    <a:cubicBezTo>
                      <a:pt x="163" y="229"/>
                      <a:pt x="163" y="229"/>
                      <a:pt x="163" y="229"/>
                    </a:cubicBezTo>
                    <a:cubicBezTo>
                      <a:pt x="163" y="229"/>
                      <a:pt x="164" y="229"/>
                      <a:pt x="164" y="228"/>
                    </a:cubicBezTo>
                    <a:cubicBezTo>
                      <a:pt x="165" y="228"/>
                      <a:pt x="165" y="228"/>
                      <a:pt x="166" y="227"/>
                    </a:cubicBezTo>
                    <a:cubicBezTo>
                      <a:pt x="166" y="226"/>
                      <a:pt x="166" y="226"/>
                      <a:pt x="166" y="226"/>
                    </a:cubicBezTo>
                    <a:cubicBezTo>
                      <a:pt x="166" y="226"/>
                      <a:pt x="166" y="226"/>
                      <a:pt x="166" y="226"/>
                    </a:cubicBezTo>
                    <a:cubicBezTo>
                      <a:pt x="166" y="226"/>
                      <a:pt x="166" y="226"/>
                      <a:pt x="166" y="226"/>
                    </a:cubicBezTo>
                    <a:cubicBezTo>
                      <a:pt x="166" y="226"/>
                      <a:pt x="166" y="226"/>
                      <a:pt x="166" y="226"/>
                    </a:cubicBezTo>
                    <a:cubicBezTo>
                      <a:pt x="166" y="225"/>
                      <a:pt x="166" y="225"/>
                      <a:pt x="166" y="225"/>
                    </a:cubicBezTo>
                    <a:cubicBezTo>
                      <a:pt x="165" y="224"/>
                      <a:pt x="165" y="223"/>
                      <a:pt x="164" y="223"/>
                    </a:cubicBezTo>
                    <a:cubicBezTo>
                      <a:pt x="164" y="223"/>
                      <a:pt x="163" y="223"/>
                      <a:pt x="163" y="223"/>
                    </a:cubicBezTo>
                    <a:cubicBezTo>
                      <a:pt x="163" y="223"/>
                      <a:pt x="163" y="223"/>
                      <a:pt x="163" y="223"/>
                    </a:cubicBezTo>
                    <a:cubicBezTo>
                      <a:pt x="162" y="223"/>
                      <a:pt x="161" y="222"/>
                      <a:pt x="161" y="221"/>
                    </a:cubicBezTo>
                    <a:cubicBezTo>
                      <a:pt x="161" y="221"/>
                      <a:pt x="161" y="221"/>
                      <a:pt x="161" y="221"/>
                    </a:cubicBezTo>
                    <a:cubicBezTo>
                      <a:pt x="161" y="221"/>
                      <a:pt x="161" y="221"/>
                      <a:pt x="161" y="221"/>
                    </a:cubicBezTo>
                    <a:cubicBezTo>
                      <a:pt x="161" y="220"/>
                      <a:pt x="162" y="219"/>
                      <a:pt x="163" y="219"/>
                    </a:cubicBezTo>
                    <a:cubicBezTo>
                      <a:pt x="176" y="219"/>
                      <a:pt x="176" y="219"/>
                      <a:pt x="176" y="219"/>
                    </a:cubicBezTo>
                    <a:cubicBezTo>
                      <a:pt x="179" y="224"/>
                      <a:pt x="181" y="230"/>
                      <a:pt x="181" y="236"/>
                    </a:cubicBezTo>
                    <a:cubicBezTo>
                      <a:pt x="181" y="242"/>
                      <a:pt x="179" y="248"/>
                      <a:pt x="176" y="253"/>
                    </a:cubicBezTo>
                    <a:close/>
                    <a:moveTo>
                      <a:pt x="155" y="221"/>
                    </a:moveTo>
                    <a:cubicBezTo>
                      <a:pt x="155" y="221"/>
                      <a:pt x="155" y="221"/>
                      <a:pt x="155" y="221"/>
                    </a:cubicBezTo>
                    <a:cubicBezTo>
                      <a:pt x="155" y="221"/>
                      <a:pt x="155" y="221"/>
                      <a:pt x="155" y="221"/>
                    </a:cubicBezTo>
                    <a:cubicBezTo>
                      <a:pt x="155" y="221"/>
                      <a:pt x="155" y="221"/>
                      <a:pt x="155" y="221"/>
                    </a:cubicBezTo>
                    <a:close/>
                    <a:moveTo>
                      <a:pt x="163" y="213"/>
                    </a:moveTo>
                    <a:cubicBezTo>
                      <a:pt x="159" y="213"/>
                      <a:pt x="155" y="216"/>
                      <a:pt x="155" y="220"/>
                    </a:cubicBezTo>
                    <a:cubicBezTo>
                      <a:pt x="155" y="220"/>
                      <a:pt x="155" y="220"/>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1"/>
                      <a:pt x="155" y="221"/>
                      <a:pt x="155" y="221"/>
                    </a:cubicBezTo>
                    <a:cubicBezTo>
                      <a:pt x="155" y="223"/>
                      <a:pt x="156" y="224"/>
                      <a:pt x="157" y="226"/>
                    </a:cubicBezTo>
                    <a:cubicBezTo>
                      <a:pt x="156" y="227"/>
                      <a:pt x="155" y="229"/>
                      <a:pt x="155" y="231"/>
                    </a:cubicBezTo>
                    <a:cubicBezTo>
                      <a:pt x="155" y="231"/>
                      <a:pt x="155" y="231"/>
                      <a:pt x="155" y="231"/>
                    </a:cubicBezTo>
                    <a:cubicBezTo>
                      <a:pt x="155" y="231"/>
                      <a:pt x="155" y="231"/>
                      <a:pt x="155" y="231"/>
                    </a:cubicBezTo>
                    <a:cubicBezTo>
                      <a:pt x="155" y="233"/>
                      <a:pt x="156" y="234"/>
                      <a:pt x="157" y="236"/>
                    </a:cubicBezTo>
                    <a:cubicBezTo>
                      <a:pt x="156" y="237"/>
                      <a:pt x="155" y="239"/>
                      <a:pt x="155" y="241"/>
                    </a:cubicBezTo>
                    <a:cubicBezTo>
                      <a:pt x="155" y="241"/>
                      <a:pt x="155" y="241"/>
                      <a:pt x="155" y="241"/>
                    </a:cubicBezTo>
                    <a:cubicBezTo>
                      <a:pt x="155" y="241"/>
                      <a:pt x="155" y="241"/>
                      <a:pt x="155" y="241"/>
                    </a:cubicBezTo>
                    <a:cubicBezTo>
                      <a:pt x="155" y="243"/>
                      <a:pt x="156" y="245"/>
                      <a:pt x="157" y="246"/>
                    </a:cubicBezTo>
                    <a:cubicBezTo>
                      <a:pt x="156" y="247"/>
                      <a:pt x="155" y="249"/>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1"/>
                      <a:pt x="155" y="251"/>
                      <a:pt x="155" y="251"/>
                    </a:cubicBezTo>
                    <a:cubicBezTo>
                      <a:pt x="155" y="252"/>
                      <a:pt x="155" y="252"/>
                      <a:pt x="155" y="253"/>
                    </a:cubicBezTo>
                    <a:cubicBezTo>
                      <a:pt x="107" y="253"/>
                      <a:pt x="107" y="253"/>
                      <a:pt x="107" y="253"/>
                    </a:cubicBezTo>
                    <a:cubicBezTo>
                      <a:pt x="107" y="181"/>
                      <a:pt x="107" y="181"/>
                      <a:pt x="107" y="181"/>
                    </a:cubicBezTo>
                    <a:cubicBezTo>
                      <a:pt x="171" y="181"/>
                      <a:pt x="171" y="181"/>
                      <a:pt x="171" y="181"/>
                    </a:cubicBezTo>
                    <a:cubicBezTo>
                      <a:pt x="171" y="213"/>
                      <a:pt x="171" y="213"/>
                      <a:pt x="171" y="213"/>
                    </a:cubicBezTo>
                    <a:lnTo>
                      <a:pt x="163" y="213"/>
                    </a:lnTo>
                    <a:close/>
                    <a:moveTo>
                      <a:pt x="126" y="173"/>
                    </a:moveTo>
                    <a:cubicBezTo>
                      <a:pt x="126" y="175"/>
                      <a:pt x="126" y="175"/>
                      <a:pt x="126" y="175"/>
                    </a:cubicBezTo>
                    <a:cubicBezTo>
                      <a:pt x="122" y="175"/>
                      <a:pt x="122" y="175"/>
                      <a:pt x="122" y="175"/>
                    </a:cubicBezTo>
                    <a:cubicBezTo>
                      <a:pt x="125" y="171"/>
                      <a:pt x="125" y="171"/>
                      <a:pt x="125" y="171"/>
                    </a:cubicBezTo>
                    <a:lnTo>
                      <a:pt x="126" y="173"/>
                    </a:lnTo>
                    <a:close/>
                    <a:moveTo>
                      <a:pt x="91" y="192"/>
                    </a:moveTo>
                    <a:cubicBezTo>
                      <a:pt x="74" y="205"/>
                      <a:pt x="74" y="205"/>
                      <a:pt x="74" y="205"/>
                    </a:cubicBezTo>
                    <a:cubicBezTo>
                      <a:pt x="76" y="173"/>
                      <a:pt x="76" y="173"/>
                      <a:pt x="76" y="173"/>
                    </a:cubicBezTo>
                    <a:cubicBezTo>
                      <a:pt x="77" y="171"/>
                      <a:pt x="77" y="171"/>
                      <a:pt x="77" y="171"/>
                    </a:cubicBezTo>
                    <a:lnTo>
                      <a:pt x="9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2" name="Oval 24">
                <a:extLst>
                  <a:ext uri="{FF2B5EF4-FFF2-40B4-BE49-F238E27FC236}">
                    <a16:creationId xmlns:a16="http://schemas.microsoft.com/office/drawing/2014/main" id="{BA9734AB-0DB8-4030-8049-B4D109018CD1}"/>
                  </a:ext>
                </a:extLst>
              </p:cNvPr>
              <p:cNvSpPr>
                <a:spLocks noChangeArrowheads="1"/>
              </p:cNvSpPr>
              <p:nvPr/>
            </p:nvSpPr>
            <p:spPr bwMode="auto">
              <a:xfrm>
                <a:off x="4225925"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3" name="Oval 25">
                <a:extLst>
                  <a:ext uri="{FF2B5EF4-FFF2-40B4-BE49-F238E27FC236}">
                    <a16:creationId xmlns:a16="http://schemas.microsoft.com/office/drawing/2014/main" id="{5327422B-6268-485B-B093-D4066837D749}"/>
                  </a:ext>
                </a:extLst>
              </p:cNvPr>
              <p:cNvSpPr>
                <a:spLocks noChangeArrowheads="1"/>
              </p:cNvSpPr>
              <p:nvPr/>
            </p:nvSpPr>
            <p:spPr bwMode="auto">
              <a:xfrm>
                <a:off x="4357688" y="604838"/>
                <a:ext cx="46038" cy="44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4" name="Rectangle 26">
                <a:extLst>
                  <a:ext uri="{FF2B5EF4-FFF2-40B4-BE49-F238E27FC236}">
                    <a16:creationId xmlns:a16="http://schemas.microsoft.com/office/drawing/2014/main" id="{6D8AFDC6-0455-4F4F-9628-545C2A2A6E60}"/>
                  </a:ext>
                </a:extLst>
              </p:cNvPr>
              <p:cNvSpPr>
                <a:spLocks noChangeArrowheads="1"/>
              </p:cNvSpPr>
              <p:nvPr/>
            </p:nvSpPr>
            <p:spPr bwMode="auto">
              <a:xfrm>
                <a:off x="4225925" y="4159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5" name="Freeform 27">
                <a:extLst>
                  <a:ext uri="{FF2B5EF4-FFF2-40B4-BE49-F238E27FC236}">
                    <a16:creationId xmlns:a16="http://schemas.microsoft.com/office/drawing/2014/main" id="{7A59968D-41D5-4F3D-A1B7-82F59358D157}"/>
                  </a:ext>
                </a:extLst>
              </p:cNvPr>
              <p:cNvSpPr>
                <a:spLocks noEditPoints="1"/>
              </p:cNvSpPr>
              <p:nvPr/>
            </p:nvSpPr>
            <p:spPr bwMode="auto">
              <a:xfrm>
                <a:off x="4252913" y="717550"/>
                <a:ext cx="123825" cy="66675"/>
              </a:xfrm>
              <a:custGeom>
                <a:avLst/>
                <a:gdLst>
                  <a:gd name="T0" fmla="*/ 1 w 33"/>
                  <a:gd name="T1" fmla="*/ 0 h 18"/>
                  <a:gd name="T2" fmla="*/ 0 w 33"/>
                  <a:gd name="T3" fmla="*/ 3 h 18"/>
                  <a:gd name="T4" fmla="*/ 5 w 33"/>
                  <a:gd name="T5" fmla="*/ 14 h 18"/>
                  <a:gd name="T6" fmla="*/ 16 w 33"/>
                  <a:gd name="T7" fmla="*/ 18 h 18"/>
                  <a:gd name="T8" fmla="*/ 28 w 33"/>
                  <a:gd name="T9" fmla="*/ 14 h 18"/>
                  <a:gd name="T10" fmla="*/ 33 w 33"/>
                  <a:gd name="T11" fmla="*/ 3 h 18"/>
                  <a:gd name="T12" fmla="*/ 32 w 33"/>
                  <a:gd name="T13" fmla="*/ 0 h 18"/>
                  <a:gd name="T14" fmla="*/ 30 w 33"/>
                  <a:gd name="T15" fmla="*/ 0 h 18"/>
                  <a:gd name="T16" fmla="*/ 3 w 33"/>
                  <a:gd name="T17" fmla="*/ 0 h 18"/>
                  <a:gd name="T18" fmla="*/ 1 w 33"/>
                  <a:gd name="T19" fmla="*/ 0 h 18"/>
                  <a:gd name="T20" fmla="*/ 16 w 33"/>
                  <a:gd name="T21" fmla="*/ 12 h 18"/>
                  <a:gd name="T22" fmla="*/ 9 w 33"/>
                  <a:gd name="T23" fmla="*/ 9 h 18"/>
                  <a:gd name="T24" fmla="*/ 6 w 33"/>
                  <a:gd name="T25" fmla="*/ 6 h 18"/>
                  <a:gd name="T26" fmla="*/ 26 w 33"/>
                  <a:gd name="T27" fmla="*/ 6 h 18"/>
                  <a:gd name="T28" fmla="*/ 24 w 33"/>
                  <a:gd name="T29" fmla="*/ 9 h 18"/>
                  <a:gd name="T30" fmla="*/ 16 w 33"/>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1" y="0"/>
                    </a:moveTo>
                    <a:cubicBezTo>
                      <a:pt x="0" y="1"/>
                      <a:pt x="0" y="2"/>
                      <a:pt x="0" y="3"/>
                    </a:cubicBezTo>
                    <a:cubicBezTo>
                      <a:pt x="0" y="7"/>
                      <a:pt x="2" y="11"/>
                      <a:pt x="5" y="14"/>
                    </a:cubicBezTo>
                    <a:cubicBezTo>
                      <a:pt x="8" y="16"/>
                      <a:pt x="12" y="18"/>
                      <a:pt x="16" y="18"/>
                    </a:cubicBezTo>
                    <a:cubicBezTo>
                      <a:pt x="21" y="18"/>
                      <a:pt x="25" y="16"/>
                      <a:pt x="28" y="14"/>
                    </a:cubicBezTo>
                    <a:cubicBezTo>
                      <a:pt x="31" y="11"/>
                      <a:pt x="33" y="7"/>
                      <a:pt x="33" y="3"/>
                    </a:cubicBezTo>
                    <a:cubicBezTo>
                      <a:pt x="33" y="2"/>
                      <a:pt x="33" y="1"/>
                      <a:pt x="32" y="0"/>
                    </a:cubicBezTo>
                    <a:cubicBezTo>
                      <a:pt x="31" y="0"/>
                      <a:pt x="31" y="0"/>
                      <a:pt x="30" y="0"/>
                    </a:cubicBezTo>
                    <a:cubicBezTo>
                      <a:pt x="3" y="0"/>
                      <a:pt x="3" y="0"/>
                      <a:pt x="3" y="0"/>
                    </a:cubicBezTo>
                    <a:cubicBezTo>
                      <a:pt x="2" y="0"/>
                      <a:pt x="1" y="0"/>
                      <a:pt x="1" y="0"/>
                    </a:cubicBezTo>
                    <a:close/>
                    <a:moveTo>
                      <a:pt x="16" y="12"/>
                    </a:moveTo>
                    <a:cubicBezTo>
                      <a:pt x="13" y="12"/>
                      <a:pt x="11" y="11"/>
                      <a:pt x="9" y="9"/>
                    </a:cubicBezTo>
                    <a:cubicBezTo>
                      <a:pt x="8" y="8"/>
                      <a:pt x="7" y="7"/>
                      <a:pt x="6" y="6"/>
                    </a:cubicBezTo>
                    <a:cubicBezTo>
                      <a:pt x="26" y="6"/>
                      <a:pt x="26" y="6"/>
                      <a:pt x="26" y="6"/>
                    </a:cubicBezTo>
                    <a:cubicBezTo>
                      <a:pt x="26" y="7"/>
                      <a:pt x="25" y="8"/>
                      <a:pt x="24" y="9"/>
                    </a:cubicBezTo>
                    <a:cubicBezTo>
                      <a:pt x="22" y="11"/>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sp>
            <p:nvSpPr>
              <p:cNvPr id="196" name="Rectangle 33">
                <a:extLst>
                  <a:ext uri="{FF2B5EF4-FFF2-40B4-BE49-F238E27FC236}">
                    <a16:creationId xmlns:a16="http://schemas.microsoft.com/office/drawing/2014/main" id="{2377A5FD-9CF1-4B67-970A-643D75289ADF}"/>
                  </a:ext>
                </a:extLst>
              </p:cNvPr>
              <p:cNvSpPr>
                <a:spLocks noChangeArrowheads="1"/>
              </p:cNvSpPr>
              <p:nvPr/>
            </p:nvSpPr>
            <p:spPr bwMode="auto">
              <a:xfrm>
                <a:off x="4125913" y="12620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597" tIns="37798" rIns="75597" bIns="377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100"/>
              </a:p>
            </p:txBody>
          </p:sp>
        </p:grpSp>
        <p:grpSp>
          <p:nvGrpSpPr>
            <p:cNvPr id="185" name="グループ化 184">
              <a:extLst>
                <a:ext uri="{FF2B5EF4-FFF2-40B4-BE49-F238E27FC236}">
                  <a16:creationId xmlns:a16="http://schemas.microsoft.com/office/drawing/2014/main" id="{E3378D85-8437-4AFF-8EB9-E571DAF4DD9E}"/>
                </a:ext>
              </a:extLst>
            </p:cNvPr>
            <p:cNvGrpSpPr>
              <a:grpSpLocks noChangeAspect="1"/>
            </p:cNvGrpSpPr>
            <p:nvPr/>
          </p:nvGrpSpPr>
          <p:grpSpPr>
            <a:xfrm>
              <a:off x="-3782831" y="4198397"/>
              <a:ext cx="530225" cy="749300"/>
              <a:chOff x="7627938" y="4062413"/>
              <a:chExt cx="530225" cy="749300"/>
            </a:xfrm>
            <a:solidFill>
              <a:schemeClr val="bg1">
                <a:lumMod val="50000"/>
              </a:schemeClr>
            </a:solidFill>
          </p:grpSpPr>
          <p:sp>
            <p:nvSpPr>
              <p:cNvPr id="186" name="Freeform 25">
                <a:extLst>
                  <a:ext uri="{FF2B5EF4-FFF2-40B4-BE49-F238E27FC236}">
                    <a16:creationId xmlns:a16="http://schemas.microsoft.com/office/drawing/2014/main" id="{F2F90E76-83B5-4487-8E92-CDD01B2C375E}"/>
                  </a:ext>
                </a:extLst>
              </p:cNvPr>
              <p:cNvSpPr>
                <a:spLocks noEditPoints="1"/>
              </p:cNvSpPr>
              <p:nvPr/>
            </p:nvSpPr>
            <p:spPr bwMode="auto">
              <a:xfrm>
                <a:off x="7627938" y="4062413"/>
                <a:ext cx="530225" cy="749300"/>
              </a:xfrm>
              <a:custGeom>
                <a:avLst/>
                <a:gdLst>
                  <a:gd name="T0" fmla="*/ 33 w 202"/>
                  <a:gd name="T1" fmla="*/ 215 h 285"/>
                  <a:gd name="T2" fmla="*/ 15 w 202"/>
                  <a:gd name="T3" fmla="*/ 272 h 285"/>
                  <a:gd name="T4" fmla="*/ 28 w 202"/>
                  <a:gd name="T5" fmla="*/ 271 h 285"/>
                  <a:gd name="T6" fmla="*/ 49 w 202"/>
                  <a:gd name="T7" fmla="*/ 259 h 285"/>
                  <a:gd name="T8" fmla="*/ 63 w 202"/>
                  <a:gd name="T9" fmla="*/ 263 h 285"/>
                  <a:gd name="T10" fmla="*/ 73 w 202"/>
                  <a:gd name="T11" fmla="*/ 236 h 285"/>
                  <a:gd name="T12" fmla="*/ 45 w 202"/>
                  <a:gd name="T13" fmla="*/ 197 h 285"/>
                  <a:gd name="T14" fmla="*/ 100 w 202"/>
                  <a:gd name="T15" fmla="*/ 252 h 285"/>
                  <a:gd name="T16" fmla="*/ 181 w 202"/>
                  <a:gd name="T17" fmla="*/ 284 h 285"/>
                  <a:gd name="T18" fmla="*/ 187 w 202"/>
                  <a:gd name="T19" fmla="*/ 284 h 285"/>
                  <a:gd name="T20" fmla="*/ 187 w 202"/>
                  <a:gd name="T21" fmla="*/ 235 h 285"/>
                  <a:gd name="T22" fmla="*/ 196 w 202"/>
                  <a:gd name="T23" fmla="*/ 252 h 285"/>
                  <a:gd name="T24" fmla="*/ 172 w 202"/>
                  <a:gd name="T25" fmla="*/ 185 h 285"/>
                  <a:gd name="T26" fmla="*/ 121 w 202"/>
                  <a:gd name="T27" fmla="*/ 164 h 285"/>
                  <a:gd name="T28" fmla="*/ 158 w 202"/>
                  <a:gd name="T29" fmla="*/ 77 h 285"/>
                  <a:gd name="T30" fmla="*/ 127 w 202"/>
                  <a:gd name="T31" fmla="*/ 10 h 285"/>
                  <a:gd name="T32" fmla="*/ 111 w 202"/>
                  <a:gd name="T33" fmla="*/ 4 h 285"/>
                  <a:gd name="T34" fmla="*/ 91 w 202"/>
                  <a:gd name="T35" fmla="*/ 4 h 285"/>
                  <a:gd name="T36" fmla="*/ 75 w 202"/>
                  <a:gd name="T37" fmla="*/ 10 h 285"/>
                  <a:gd name="T38" fmla="*/ 44 w 202"/>
                  <a:gd name="T39" fmla="*/ 77 h 285"/>
                  <a:gd name="T40" fmla="*/ 81 w 202"/>
                  <a:gd name="T41" fmla="*/ 164 h 285"/>
                  <a:gd name="T42" fmla="*/ 43 w 202"/>
                  <a:gd name="T43" fmla="*/ 192 h 285"/>
                  <a:gd name="T44" fmla="*/ 0 w 202"/>
                  <a:gd name="T45" fmla="*/ 252 h 285"/>
                  <a:gd name="T46" fmla="*/ 18 w 202"/>
                  <a:gd name="T47" fmla="*/ 266 h 285"/>
                  <a:gd name="T48" fmla="*/ 44 w 202"/>
                  <a:gd name="T49" fmla="*/ 217 h 285"/>
                  <a:gd name="T50" fmla="*/ 57 w 202"/>
                  <a:gd name="T51" fmla="*/ 239 h 285"/>
                  <a:gd name="T52" fmla="*/ 42 w 202"/>
                  <a:gd name="T53" fmla="*/ 255 h 285"/>
                  <a:gd name="T54" fmla="*/ 87 w 202"/>
                  <a:gd name="T55" fmla="*/ 146 h 285"/>
                  <a:gd name="T56" fmla="*/ 72 w 202"/>
                  <a:gd name="T57" fmla="*/ 46 h 285"/>
                  <a:gd name="T58" fmla="*/ 145 w 202"/>
                  <a:gd name="T59" fmla="*/ 103 h 285"/>
                  <a:gd name="T60" fmla="*/ 103 w 202"/>
                  <a:gd name="T61" fmla="*/ 185 h 285"/>
                  <a:gd name="T62" fmla="*/ 47 w 202"/>
                  <a:gd name="T63" fmla="*/ 83 h 285"/>
                  <a:gd name="T64" fmla="*/ 76 w 202"/>
                  <a:gd name="T65" fmla="*/ 19 h 285"/>
                  <a:gd name="T66" fmla="*/ 93 w 202"/>
                  <a:gd name="T67" fmla="*/ 17 h 285"/>
                  <a:gd name="T68" fmla="*/ 112 w 202"/>
                  <a:gd name="T69" fmla="*/ 15 h 285"/>
                  <a:gd name="T70" fmla="*/ 127 w 202"/>
                  <a:gd name="T71" fmla="*/ 18 h 285"/>
                  <a:gd name="T72" fmla="*/ 137 w 202"/>
                  <a:gd name="T73" fmla="*/ 29 h 285"/>
                  <a:gd name="T74" fmla="*/ 152 w 202"/>
                  <a:gd name="T75" fmla="*/ 76 h 285"/>
                  <a:gd name="T76" fmla="*/ 150 w 202"/>
                  <a:gd name="T77" fmla="*/ 72 h 285"/>
                  <a:gd name="T78" fmla="*/ 68 w 202"/>
                  <a:gd name="T79" fmla="*/ 42 h 285"/>
                  <a:gd name="T80" fmla="*/ 52 w 202"/>
                  <a:gd name="T81" fmla="*/ 76 h 285"/>
                  <a:gd name="T82" fmla="*/ 65 w 202"/>
                  <a:gd name="T83" fmla="*/ 29 h 285"/>
                  <a:gd name="T84" fmla="*/ 75 w 202"/>
                  <a:gd name="T85" fmla="*/ 18 h 285"/>
                  <a:gd name="T86" fmla="*/ 161 w 202"/>
                  <a:gd name="T87" fmla="*/ 92 h 285"/>
                  <a:gd name="T88" fmla="*/ 145 w 202"/>
                  <a:gd name="T89" fmla="*/ 250 h 285"/>
                  <a:gd name="T90" fmla="*/ 150 w 202"/>
                  <a:gd name="T91" fmla="*/ 267 h 285"/>
                  <a:gd name="T92" fmla="*/ 169 w 202"/>
                  <a:gd name="T93" fmla="*/ 230 h 285"/>
                  <a:gd name="T94" fmla="*/ 183 w 202"/>
                  <a:gd name="T95" fmla="*/ 278 h 285"/>
                  <a:gd name="T96" fmla="*/ 157 w 202"/>
                  <a:gd name="T97" fmla="*/ 264 h 285"/>
                  <a:gd name="T98" fmla="*/ 156 w 202"/>
                  <a:gd name="T99" fmla="*/ 245 h 285"/>
                  <a:gd name="T100" fmla="*/ 184 w 202"/>
                  <a:gd name="T101" fmla="*/ 2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85">
                    <a:moveTo>
                      <a:pt x="3" y="255"/>
                    </a:moveTo>
                    <a:cubicBezTo>
                      <a:pt x="4" y="255"/>
                      <a:pt x="6" y="254"/>
                      <a:pt x="6" y="252"/>
                    </a:cubicBezTo>
                    <a:cubicBezTo>
                      <a:pt x="6" y="252"/>
                      <a:pt x="6" y="252"/>
                      <a:pt x="6" y="252"/>
                    </a:cubicBezTo>
                    <a:cubicBezTo>
                      <a:pt x="6" y="235"/>
                      <a:pt x="15" y="217"/>
                      <a:pt x="28" y="206"/>
                    </a:cubicBezTo>
                    <a:cubicBezTo>
                      <a:pt x="33" y="215"/>
                      <a:pt x="33" y="215"/>
                      <a:pt x="33" y="215"/>
                    </a:cubicBezTo>
                    <a:cubicBezTo>
                      <a:pt x="27" y="222"/>
                      <a:pt x="27" y="222"/>
                      <a:pt x="27" y="222"/>
                    </a:cubicBezTo>
                    <a:cubicBezTo>
                      <a:pt x="27" y="222"/>
                      <a:pt x="26" y="222"/>
                      <a:pt x="26" y="222"/>
                    </a:cubicBezTo>
                    <a:cubicBezTo>
                      <a:pt x="18" y="230"/>
                      <a:pt x="12" y="241"/>
                      <a:pt x="11" y="252"/>
                    </a:cubicBezTo>
                    <a:cubicBezTo>
                      <a:pt x="10" y="257"/>
                      <a:pt x="10" y="261"/>
                      <a:pt x="11" y="266"/>
                    </a:cubicBezTo>
                    <a:cubicBezTo>
                      <a:pt x="11" y="268"/>
                      <a:pt x="13" y="270"/>
                      <a:pt x="15" y="272"/>
                    </a:cubicBezTo>
                    <a:cubicBezTo>
                      <a:pt x="17" y="272"/>
                      <a:pt x="17" y="272"/>
                      <a:pt x="17" y="272"/>
                    </a:cubicBezTo>
                    <a:cubicBezTo>
                      <a:pt x="17" y="272"/>
                      <a:pt x="17" y="273"/>
                      <a:pt x="18" y="273"/>
                    </a:cubicBezTo>
                    <a:cubicBezTo>
                      <a:pt x="19" y="273"/>
                      <a:pt x="20" y="273"/>
                      <a:pt x="20" y="273"/>
                    </a:cubicBezTo>
                    <a:cubicBezTo>
                      <a:pt x="21" y="273"/>
                      <a:pt x="21" y="273"/>
                      <a:pt x="22" y="273"/>
                    </a:cubicBezTo>
                    <a:cubicBezTo>
                      <a:pt x="24" y="273"/>
                      <a:pt x="26" y="272"/>
                      <a:pt x="28" y="271"/>
                    </a:cubicBezTo>
                    <a:cubicBezTo>
                      <a:pt x="28" y="271"/>
                      <a:pt x="28" y="270"/>
                      <a:pt x="28" y="270"/>
                    </a:cubicBezTo>
                    <a:cubicBezTo>
                      <a:pt x="31" y="267"/>
                      <a:pt x="33" y="264"/>
                      <a:pt x="35" y="260"/>
                    </a:cubicBezTo>
                    <a:cubicBezTo>
                      <a:pt x="41" y="261"/>
                      <a:pt x="41" y="261"/>
                      <a:pt x="41" y="261"/>
                    </a:cubicBezTo>
                    <a:cubicBezTo>
                      <a:pt x="41" y="261"/>
                      <a:pt x="42" y="261"/>
                      <a:pt x="43" y="261"/>
                    </a:cubicBezTo>
                    <a:cubicBezTo>
                      <a:pt x="45" y="261"/>
                      <a:pt x="47" y="261"/>
                      <a:pt x="49" y="259"/>
                    </a:cubicBezTo>
                    <a:cubicBezTo>
                      <a:pt x="51" y="258"/>
                      <a:pt x="53" y="256"/>
                      <a:pt x="53" y="253"/>
                    </a:cubicBezTo>
                    <a:cubicBezTo>
                      <a:pt x="54" y="253"/>
                      <a:pt x="54" y="253"/>
                      <a:pt x="55" y="252"/>
                    </a:cubicBezTo>
                    <a:cubicBezTo>
                      <a:pt x="55" y="252"/>
                      <a:pt x="56" y="251"/>
                      <a:pt x="56" y="251"/>
                    </a:cubicBezTo>
                    <a:cubicBezTo>
                      <a:pt x="57" y="252"/>
                      <a:pt x="57" y="252"/>
                      <a:pt x="57" y="252"/>
                    </a:cubicBezTo>
                    <a:cubicBezTo>
                      <a:pt x="63" y="263"/>
                      <a:pt x="63" y="263"/>
                      <a:pt x="63" y="263"/>
                    </a:cubicBezTo>
                    <a:cubicBezTo>
                      <a:pt x="73" y="266"/>
                      <a:pt x="73" y="266"/>
                      <a:pt x="73" y="266"/>
                    </a:cubicBezTo>
                    <a:cubicBezTo>
                      <a:pt x="73" y="257"/>
                      <a:pt x="73" y="257"/>
                      <a:pt x="73" y="257"/>
                    </a:cubicBezTo>
                    <a:cubicBezTo>
                      <a:pt x="71" y="252"/>
                      <a:pt x="71" y="252"/>
                      <a:pt x="71" y="252"/>
                    </a:cubicBezTo>
                    <a:cubicBezTo>
                      <a:pt x="65" y="243"/>
                      <a:pt x="65" y="243"/>
                      <a:pt x="65" y="243"/>
                    </a:cubicBezTo>
                    <a:cubicBezTo>
                      <a:pt x="68" y="242"/>
                      <a:pt x="71" y="240"/>
                      <a:pt x="73" y="236"/>
                    </a:cubicBezTo>
                    <a:cubicBezTo>
                      <a:pt x="76" y="231"/>
                      <a:pt x="73" y="224"/>
                      <a:pt x="68" y="222"/>
                    </a:cubicBezTo>
                    <a:cubicBezTo>
                      <a:pt x="46" y="212"/>
                      <a:pt x="46" y="212"/>
                      <a:pt x="46" y="212"/>
                    </a:cubicBezTo>
                    <a:cubicBezTo>
                      <a:pt x="46" y="211"/>
                      <a:pt x="45" y="211"/>
                      <a:pt x="45" y="211"/>
                    </a:cubicBezTo>
                    <a:cubicBezTo>
                      <a:pt x="38" y="200"/>
                      <a:pt x="38" y="200"/>
                      <a:pt x="38" y="200"/>
                    </a:cubicBezTo>
                    <a:cubicBezTo>
                      <a:pt x="40" y="199"/>
                      <a:pt x="42" y="198"/>
                      <a:pt x="45" y="197"/>
                    </a:cubicBezTo>
                    <a:cubicBezTo>
                      <a:pt x="58" y="194"/>
                      <a:pt x="58" y="194"/>
                      <a:pt x="58" y="194"/>
                    </a:cubicBezTo>
                    <a:cubicBezTo>
                      <a:pt x="65" y="192"/>
                      <a:pt x="65" y="192"/>
                      <a:pt x="65" y="192"/>
                    </a:cubicBezTo>
                    <a:cubicBezTo>
                      <a:pt x="67" y="191"/>
                      <a:pt x="69" y="191"/>
                      <a:pt x="70" y="190"/>
                    </a:cubicBezTo>
                    <a:cubicBezTo>
                      <a:pt x="77" y="200"/>
                      <a:pt x="88" y="206"/>
                      <a:pt x="100" y="207"/>
                    </a:cubicBezTo>
                    <a:cubicBezTo>
                      <a:pt x="100" y="252"/>
                      <a:pt x="100" y="252"/>
                      <a:pt x="100" y="252"/>
                    </a:cubicBezTo>
                    <a:cubicBezTo>
                      <a:pt x="100" y="279"/>
                      <a:pt x="100" y="279"/>
                      <a:pt x="100" y="279"/>
                    </a:cubicBezTo>
                    <a:cubicBezTo>
                      <a:pt x="100" y="281"/>
                      <a:pt x="101" y="282"/>
                      <a:pt x="103" y="282"/>
                    </a:cubicBezTo>
                    <a:cubicBezTo>
                      <a:pt x="172" y="282"/>
                      <a:pt x="172" y="282"/>
                      <a:pt x="172" y="282"/>
                    </a:cubicBezTo>
                    <a:cubicBezTo>
                      <a:pt x="173" y="282"/>
                      <a:pt x="174" y="281"/>
                      <a:pt x="175" y="280"/>
                    </a:cubicBezTo>
                    <a:cubicBezTo>
                      <a:pt x="176" y="282"/>
                      <a:pt x="178" y="283"/>
                      <a:pt x="181" y="284"/>
                    </a:cubicBezTo>
                    <a:cubicBezTo>
                      <a:pt x="181" y="284"/>
                      <a:pt x="181" y="284"/>
                      <a:pt x="181" y="284"/>
                    </a:cubicBezTo>
                    <a:cubicBezTo>
                      <a:pt x="182" y="284"/>
                      <a:pt x="183" y="285"/>
                      <a:pt x="184" y="285"/>
                    </a:cubicBezTo>
                    <a:cubicBezTo>
                      <a:pt x="184" y="285"/>
                      <a:pt x="184" y="285"/>
                      <a:pt x="184" y="285"/>
                    </a:cubicBezTo>
                    <a:cubicBezTo>
                      <a:pt x="185" y="285"/>
                      <a:pt x="186" y="285"/>
                      <a:pt x="186" y="285"/>
                    </a:cubicBezTo>
                    <a:cubicBezTo>
                      <a:pt x="187" y="284"/>
                      <a:pt x="187" y="284"/>
                      <a:pt x="187" y="284"/>
                    </a:cubicBezTo>
                    <a:cubicBezTo>
                      <a:pt x="189" y="284"/>
                      <a:pt x="189" y="284"/>
                      <a:pt x="189" y="284"/>
                    </a:cubicBezTo>
                    <a:cubicBezTo>
                      <a:pt x="191" y="283"/>
                      <a:pt x="193" y="282"/>
                      <a:pt x="194" y="279"/>
                    </a:cubicBezTo>
                    <a:cubicBezTo>
                      <a:pt x="198" y="271"/>
                      <a:pt x="199" y="261"/>
                      <a:pt x="196" y="252"/>
                    </a:cubicBezTo>
                    <a:cubicBezTo>
                      <a:pt x="195" y="247"/>
                      <a:pt x="192" y="242"/>
                      <a:pt x="189" y="238"/>
                    </a:cubicBezTo>
                    <a:cubicBezTo>
                      <a:pt x="187" y="235"/>
                      <a:pt x="187" y="235"/>
                      <a:pt x="187" y="235"/>
                    </a:cubicBezTo>
                    <a:cubicBezTo>
                      <a:pt x="185" y="232"/>
                      <a:pt x="181" y="230"/>
                      <a:pt x="177" y="230"/>
                    </a:cubicBezTo>
                    <a:cubicBezTo>
                      <a:pt x="175" y="230"/>
                      <a:pt x="175" y="230"/>
                      <a:pt x="175" y="230"/>
                    </a:cubicBezTo>
                    <a:cubicBezTo>
                      <a:pt x="175" y="207"/>
                      <a:pt x="175" y="207"/>
                      <a:pt x="175" y="207"/>
                    </a:cubicBezTo>
                    <a:cubicBezTo>
                      <a:pt x="188" y="218"/>
                      <a:pt x="196" y="235"/>
                      <a:pt x="196" y="252"/>
                    </a:cubicBezTo>
                    <a:cubicBezTo>
                      <a:pt x="196" y="252"/>
                      <a:pt x="196" y="252"/>
                      <a:pt x="196" y="252"/>
                    </a:cubicBezTo>
                    <a:cubicBezTo>
                      <a:pt x="196" y="254"/>
                      <a:pt x="198" y="255"/>
                      <a:pt x="199" y="255"/>
                    </a:cubicBezTo>
                    <a:cubicBezTo>
                      <a:pt x="201" y="255"/>
                      <a:pt x="202" y="254"/>
                      <a:pt x="202" y="252"/>
                    </a:cubicBezTo>
                    <a:cubicBezTo>
                      <a:pt x="202" y="232"/>
                      <a:pt x="191" y="211"/>
                      <a:pt x="175" y="199"/>
                    </a:cubicBezTo>
                    <a:cubicBezTo>
                      <a:pt x="175" y="188"/>
                      <a:pt x="175" y="188"/>
                      <a:pt x="175" y="188"/>
                    </a:cubicBezTo>
                    <a:cubicBezTo>
                      <a:pt x="175" y="186"/>
                      <a:pt x="174" y="185"/>
                      <a:pt x="172" y="185"/>
                    </a:cubicBezTo>
                    <a:cubicBezTo>
                      <a:pt x="135" y="185"/>
                      <a:pt x="135" y="185"/>
                      <a:pt x="135" y="185"/>
                    </a:cubicBezTo>
                    <a:cubicBezTo>
                      <a:pt x="134" y="184"/>
                      <a:pt x="134" y="184"/>
                      <a:pt x="133" y="183"/>
                    </a:cubicBezTo>
                    <a:cubicBezTo>
                      <a:pt x="133" y="183"/>
                      <a:pt x="132" y="183"/>
                      <a:pt x="132" y="183"/>
                    </a:cubicBezTo>
                    <a:cubicBezTo>
                      <a:pt x="132" y="183"/>
                      <a:pt x="132" y="183"/>
                      <a:pt x="132" y="183"/>
                    </a:cubicBezTo>
                    <a:cubicBezTo>
                      <a:pt x="126" y="178"/>
                      <a:pt x="121" y="171"/>
                      <a:pt x="121" y="164"/>
                    </a:cubicBezTo>
                    <a:cubicBezTo>
                      <a:pt x="121" y="148"/>
                      <a:pt x="121" y="148"/>
                      <a:pt x="121" y="148"/>
                    </a:cubicBezTo>
                    <a:cubicBezTo>
                      <a:pt x="137" y="141"/>
                      <a:pt x="148" y="127"/>
                      <a:pt x="150" y="110"/>
                    </a:cubicBezTo>
                    <a:cubicBezTo>
                      <a:pt x="160" y="109"/>
                      <a:pt x="167" y="101"/>
                      <a:pt x="167" y="92"/>
                    </a:cubicBezTo>
                    <a:cubicBezTo>
                      <a:pt x="167" y="86"/>
                      <a:pt x="163" y="80"/>
                      <a:pt x="158" y="77"/>
                    </a:cubicBezTo>
                    <a:cubicBezTo>
                      <a:pt x="158" y="77"/>
                      <a:pt x="158" y="77"/>
                      <a:pt x="158" y="77"/>
                    </a:cubicBezTo>
                    <a:cubicBezTo>
                      <a:pt x="158" y="77"/>
                      <a:pt x="158" y="76"/>
                      <a:pt x="158" y="76"/>
                    </a:cubicBezTo>
                    <a:cubicBezTo>
                      <a:pt x="158" y="65"/>
                      <a:pt x="158" y="65"/>
                      <a:pt x="158" y="65"/>
                    </a:cubicBezTo>
                    <a:cubicBezTo>
                      <a:pt x="158" y="49"/>
                      <a:pt x="151" y="34"/>
                      <a:pt x="139" y="23"/>
                    </a:cubicBezTo>
                    <a:cubicBezTo>
                      <a:pt x="129" y="11"/>
                      <a:pt x="129" y="11"/>
                      <a:pt x="129" y="11"/>
                    </a:cubicBezTo>
                    <a:cubicBezTo>
                      <a:pt x="128" y="10"/>
                      <a:pt x="128" y="10"/>
                      <a:pt x="127" y="10"/>
                    </a:cubicBezTo>
                    <a:cubicBezTo>
                      <a:pt x="126" y="10"/>
                      <a:pt x="125" y="10"/>
                      <a:pt x="124" y="11"/>
                    </a:cubicBezTo>
                    <a:cubicBezTo>
                      <a:pt x="123" y="12"/>
                      <a:pt x="123" y="12"/>
                      <a:pt x="123" y="12"/>
                    </a:cubicBezTo>
                    <a:cubicBezTo>
                      <a:pt x="116" y="3"/>
                      <a:pt x="116" y="3"/>
                      <a:pt x="116" y="3"/>
                    </a:cubicBezTo>
                    <a:cubicBezTo>
                      <a:pt x="115" y="3"/>
                      <a:pt x="114" y="2"/>
                      <a:pt x="113" y="2"/>
                    </a:cubicBezTo>
                    <a:cubicBezTo>
                      <a:pt x="112" y="2"/>
                      <a:pt x="111" y="3"/>
                      <a:pt x="111" y="4"/>
                    </a:cubicBezTo>
                    <a:cubicBezTo>
                      <a:pt x="108" y="8"/>
                      <a:pt x="108" y="8"/>
                      <a:pt x="108" y="8"/>
                    </a:cubicBezTo>
                    <a:cubicBezTo>
                      <a:pt x="103" y="2"/>
                      <a:pt x="103" y="2"/>
                      <a:pt x="103" y="2"/>
                    </a:cubicBezTo>
                    <a:cubicBezTo>
                      <a:pt x="102" y="0"/>
                      <a:pt x="100" y="0"/>
                      <a:pt x="99" y="2"/>
                    </a:cubicBezTo>
                    <a:cubicBezTo>
                      <a:pt x="94" y="8"/>
                      <a:pt x="94" y="8"/>
                      <a:pt x="94" y="8"/>
                    </a:cubicBezTo>
                    <a:cubicBezTo>
                      <a:pt x="91" y="4"/>
                      <a:pt x="91" y="4"/>
                      <a:pt x="91" y="4"/>
                    </a:cubicBezTo>
                    <a:cubicBezTo>
                      <a:pt x="91" y="3"/>
                      <a:pt x="90" y="2"/>
                      <a:pt x="89" y="2"/>
                    </a:cubicBezTo>
                    <a:cubicBezTo>
                      <a:pt x="88" y="2"/>
                      <a:pt x="87" y="3"/>
                      <a:pt x="86" y="3"/>
                    </a:cubicBezTo>
                    <a:cubicBezTo>
                      <a:pt x="79" y="12"/>
                      <a:pt x="79" y="12"/>
                      <a:pt x="79" y="12"/>
                    </a:cubicBezTo>
                    <a:cubicBezTo>
                      <a:pt x="78" y="11"/>
                      <a:pt x="78" y="11"/>
                      <a:pt x="78" y="11"/>
                    </a:cubicBezTo>
                    <a:cubicBezTo>
                      <a:pt x="77" y="10"/>
                      <a:pt x="76" y="10"/>
                      <a:pt x="75" y="10"/>
                    </a:cubicBezTo>
                    <a:cubicBezTo>
                      <a:pt x="75" y="10"/>
                      <a:pt x="74" y="10"/>
                      <a:pt x="73" y="11"/>
                    </a:cubicBezTo>
                    <a:cubicBezTo>
                      <a:pt x="63" y="23"/>
                      <a:pt x="63" y="23"/>
                      <a:pt x="63" y="23"/>
                    </a:cubicBezTo>
                    <a:cubicBezTo>
                      <a:pt x="51" y="34"/>
                      <a:pt x="44" y="49"/>
                      <a:pt x="44" y="65"/>
                    </a:cubicBezTo>
                    <a:cubicBezTo>
                      <a:pt x="44" y="76"/>
                      <a:pt x="44" y="76"/>
                      <a:pt x="44" y="76"/>
                    </a:cubicBezTo>
                    <a:cubicBezTo>
                      <a:pt x="44" y="76"/>
                      <a:pt x="44" y="77"/>
                      <a:pt x="44" y="77"/>
                    </a:cubicBezTo>
                    <a:cubicBezTo>
                      <a:pt x="44" y="77"/>
                      <a:pt x="44" y="77"/>
                      <a:pt x="44" y="77"/>
                    </a:cubicBezTo>
                    <a:cubicBezTo>
                      <a:pt x="39" y="80"/>
                      <a:pt x="35" y="86"/>
                      <a:pt x="35" y="92"/>
                    </a:cubicBezTo>
                    <a:cubicBezTo>
                      <a:pt x="35" y="101"/>
                      <a:pt x="43" y="109"/>
                      <a:pt x="52" y="110"/>
                    </a:cubicBezTo>
                    <a:cubicBezTo>
                      <a:pt x="54" y="127"/>
                      <a:pt x="65" y="141"/>
                      <a:pt x="81" y="148"/>
                    </a:cubicBezTo>
                    <a:cubicBezTo>
                      <a:pt x="81" y="164"/>
                      <a:pt x="81" y="164"/>
                      <a:pt x="81" y="164"/>
                    </a:cubicBezTo>
                    <a:cubicBezTo>
                      <a:pt x="81" y="171"/>
                      <a:pt x="76" y="178"/>
                      <a:pt x="70" y="183"/>
                    </a:cubicBezTo>
                    <a:cubicBezTo>
                      <a:pt x="70" y="183"/>
                      <a:pt x="70" y="183"/>
                      <a:pt x="70" y="183"/>
                    </a:cubicBezTo>
                    <a:cubicBezTo>
                      <a:pt x="70" y="183"/>
                      <a:pt x="69" y="183"/>
                      <a:pt x="69" y="183"/>
                    </a:cubicBezTo>
                    <a:cubicBezTo>
                      <a:pt x="67" y="185"/>
                      <a:pt x="65" y="186"/>
                      <a:pt x="64" y="186"/>
                    </a:cubicBezTo>
                    <a:cubicBezTo>
                      <a:pt x="43" y="192"/>
                      <a:pt x="43" y="192"/>
                      <a:pt x="43" y="192"/>
                    </a:cubicBezTo>
                    <a:cubicBezTo>
                      <a:pt x="40" y="192"/>
                      <a:pt x="37" y="194"/>
                      <a:pt x="35" y="195"/>
                    </a:cubicBezTo>
                    <a:cubicBezTo>
                      <a:pt x="27" y="184"/>
                      <a:pt x="27" y="184"/>
                      <a:pt x="27" y="184"/>
                    </a:cubicBezTo>
                    <a:cubicBezTo>
                      <a:pt x="17" y="190"/>
                      <a:pt x="17" y="190"/>
                      <a:pt x="17" y="190"/>
                    </a:cubicBezTo>
                    <a:cubicBezTo>
                      <a:pt x="25" y="201"/>
                      <a:pt x="25" y="201"/>
                      <a:pt x="25" y="201"/>
                    </a:cubicBezTo>
                    <a:cubicBezTo>
                      <a:pt x="10" y="213"/>
                      <a:pt x="0" y="233"/>
                      <a:pt x="0" y="252"/>
                    </a:cubicBezTo>
                    <a:cubicBezTo>
                      <a:pt x="0" y="254"/>
                      <a:pt x="1" y="255"/>
                      <a:pt x="3" y="255"/>
                    </a:cubicBezTo>
                    <a:close/>
                    <a:moveTo>
                      <a:pt x="23" y="266"/>
                    </a:moveTo>
                    <a:cubicBezTo>
                      <a:pt x="22" y="267"/>
                      <a:pt x="22" y="267"/>
                      <a:pt x="21" y="267"/>
                    </a:cubicBezTo>
                    <a:cubicBezTo>
                      <a:pt x="21" y="267"/>
                      <a:pt x="20" y="267"/>
                      <a:pt x="20" y="267"/>
                    </a:cubicBezTo>
                    <a:cubicBezTo>
                      <a:pt x="18" y="266"/>
                      <a:pt x="18" y="266"/>
                      <a:pt x="18" y="266"/>
                    </a:cubicBezTo>
                    <a:cubicBezTo>
                      <a:pt x="18" y="266"/>
                      <a:pt x="17" y="266"/>
                      <a:pt x="17" y="265"/>
                    </a:cubicBezTo>
                    <a:cubicBezTo>
                      <a:pt x="14" y="250"/>
                      <a:pt x="20" y="235"/>
                      <a:pt x="31" y="226"/>
                    </a:cubicBezTo>
                    <a:cubicBezTo>
                      <a:pt x="31" y="226"/>
                      <a:pt x="31" y="226"/>
                      <a:pt x="31" y="226"/>
                    </a:cubicBezTo>
                    <a:cubicBezTo>
                      <a:pt x="38" y="218"/>
                      <a:pt x="38" y="218"/>
                      <a:pt x="38" y="218"/>
                    </a:cubicBezTo>
                    <a:cubicBezTo>
                      <a:pt x="39" y="216"/>
                      <a:pt x="42" y="216"/>
                      <a:pt x="44" y="217"/>
                    </a:cubicBezTo>
                    <a:cubicBezTo>
                      <a:pt x="65" y="227"/>
                      <a:pt x="65" y="227"/>
                      <a:pt x="65" y="227"/>
                    </a:cubicBezTo>
                    <a:cubicBezTo>
                      <a:pt x="68" y="228"/>
                      <a:pt x="69" y="231"/>
                      <a:pt x="68" y="234"/>
                    </a:cubicBezTo>
                    <a:cubicBezTo>
                      <a:pt x="66" y="236"/>
                      <a:pt x="63" y="237"/>
                      <a:pt x="61" y="236"/>
                    </a:cubicBezTo>
                    <a:cubicBezTo>
                      <a:pt x="57" y="234"/>
                      <a:pt x="57" y="234"/>
                      <a:pt x="57" y="234"/>
                    </a:cubicBezTo>
                    <a:cubicBezTo>
                      <a:pt x="58" y="236"/>
                      <a:pt x="58" y="238"/>
                      <a:pt x="57" y="239"/>
                    </a:cubicBezTo>
                    <a:cubicBezTo>
                      <a:pt x="57" y="241"/>
                      <a:pt x="55" y="242"/>
                      <a:pt x="53" y="242"/>
                    </a:cubicBezTo>
                    <a:cubicBezTo>
                      <a:pt x="53" y="243"/>
                      <a:pt x="53" y="244"/>
                      <a:pt x="53" y="246"/>
                    </a:cubicBezTo>
                    <a:cubicBezTo>
                      <a:pt x="52" y="248"/>
                      <a:pt x="49" y="249"/>
                      <a:pt x="47" y="248"/>
                    </a:cubicBezTo>
                    <a:cubicBezTo>
                      <a:pt x="48" y="249"/>
                      <a:pt x="48" y="250"/>
                      <a:pt x="48" y="251"/>
                    </a:cubicBezTo>
                    <a:cubicBezTo>
                      <a:pt x="47" y="254"/>
                      <a:pt x="44" y="256"/>
                      <a:pt x="42" y="255"/>
                    </a:cubicBezTo>
                    <a:cubicBezTo>
                      <a:pt x="32" y="254"/>
                      <a:pt x="32" y="254"/>
                      <a:pt x="32" y="254"/>
                    </a:cubicBezTo>
                    <a:cubicBezTo>
                      <a:pt x="30" y="258"/>
                      <a:pt x="27" y="263"/>
                      <a:pt x="23" y="266"/>
                    </a:cubicBezTo>
                    <a:close/>
                    <a:moveTo>
                      <a:pt x="75" y="186"/>
                    </a:moveTo>
                    <a:cubicBezTo>
                      <a:pt x="82" y="181"/>
                      <a:pt x="87" y="172"/>
                      <a:pt x="87" y="164"/>
                    </a:cubicBezTo>
                    <a:cubicBezTo>
                      <a:pt x="87" y="146"/>
                      <a:pt x="87" y="146"/>
                      <a:pt x="87" y="146"/>
                    </a:cubicBezTo>
                    <a:cubicBezTo>
                      <a:pt x="87" y="145"/>
                      <a:pt x="86" y="144"/>
                      <a:pt x="85" y="144"/>
                    </a:cubicBezTo>
                    <a:cubicBezTo>
                      <a:pt x="68" y="137"/>
                      <a:pt x="58" y="121"/>
                      <a:pt x="58" y="103"/>
                    </a:cubicBezTo>
                    <a:cubicBezTo>
                      <a:pt x="58" y="76"/>
                      <a:pt x="58" y="76"/>
                      <a:pt x="58" y="76"/>
                    </a:cubicBezTo>
                    <a:cubicBezTo>
                      <a:pt x="58" y="75"/>
                      <a:pt x="58" y="74"/>
                      <a:pt x="58" y="73"/>
                    </a:cubicBezTo>
                    <a:cubicBezTo>
                      <a:pt x="72" y="46"/>
                      <a:pt x="72" y="46"/>
                      <a:pt x="72" y="46"/>
                    </a:cubicBezTo>
                    <a:cubicBezTo>
                      <a:pt x="74" y="45"/>
                      <a:pt x="83" y="40"/>
                      <a:pt x="101" y="40"/>
                    </a:cubicBezTo>
                    <a:cubicBezTo>
                      <a:pt x="119" y="40"/>
                      <a:pt x="128" y="45"/>
                      <a:pt x="130" y="46"/>
                    </a:cubicBezTo>
                    <a:cubicBezTo>
                      <a:pt x="144" y="73"/>
                      <a:pt x="144" y="73"/>
                      <a:pt x="144" y="73"/>
                    </a:cubicBezTo>
                    <a:cubicBezTo>
                      <a:pt x="144" y="74"/>
                      <a:pt x="145" y="75"/>
                      <a:pt x="145" y="76"/>
                    </a:cubicBezTo>
                    <a:cubicBezTo>
                      <a:pt x="145" y="103"/>
                      <a:pt x="145" y="103"/>
                      <a:pt x="145" y="103"/>
                    </a:cubicBezTo>
                    <a:cubicBezTo>
                      <a:pt x="145" y="121"/>
                      <a:pt x="134" y="137"/>
                      <a:pt x="117" y="144"/>
                    </a:cubicBezTo>
                    <a:cubicBezTo>
                      <a:pt x="116" y="144"/>
                      <a:pt x="115" y="145"/>
                      <a:pt x="115" y="146"/>
                    </a:cubicBezTo>
                    <a:cubicBezTo>
                      <a:pt x="115" y="164"/>
                      <a:pt x="115" y="164"/>
                      <a:pt x="115" y="164"/>
                    </a:cubicBezTo>
                    <a:cubicBezTo>
                      <a:pt x="115" y="171"/>
                      <a:pt x="119" y="179"/>
                      <a:pt x="125" y="185"/>
                    </a:cubicBezTo>
                    <a:cubicBezTo>
                      <a:pt x="103" y="185"/>
                      <a:pt x="103" y="185"/>
                      <a:pt x="103" y="185"/>
                    </a:cubicBezTo>
                    <a:cubicBezTo>
                      <a:pt x="101" y="185"/>
                      <a:pt x="100" y="186"/>
                      <a:pt x="100" y="188"/>
                    </a:cubicBezTo>
                    <a:cubicBezTo>
                      <a:pt x="100" y="200"/>
                      <a:pt x="100" y="200"/>
                      <a:pt x="100" y="200"/>
                    </a:cubicBezTo>
                    <a:cubicBezTo>
                      <a:pt x="90" y="200"/>
                      <a:pt x="81" y="195"/>
                      <a:pt x="75" y="186"/>
                    </a:cubicBezTo>
                    <a:close/>
                    <a:moveTo>
                      <a:pt x="41" y="92"/>
                    </a:moveTo>
                    <a:cubicBezTo>
                      <a:pt x="41" y="88"/>
                      <a:pt x="44" y="84"/>
                      <a:pt x="47" y="83"/>
                    </a:cubicBezTo>
                    <a:cubicBezTo>
                      <a:pt x="47" y="83"/>
                      <a:pt x="48" y="83"/>
                      <a:pt x="48" y="83"/>
                    </a:cubicBezTo>
                    <a:cubicBezTo>
                      <a:pt x="49" y="83"/>
                      <a:pt x="50" y="83"/>
                      <a:pt x="51" y="84"/>
                    </a:cubicBezTo>
                    <a:cubicBezTo>
                      <a:pt x="51" y="104"/>
                      <a:pt x="51" y="104"/>
                      <a:pt x="51" y="104"/>
                    </a:cubicBezTo>
                    <a:cubicBezTo>
                      <a:pt x="46" y="103"/>
                      <a:pt x="41" y="98"/>
                      <a:pt x="41" y="92"/>
                    </a:cubicBezTo>
                    <a:close/>
                    <a:moveTo>
                      <a:pt x="76" y="19"/>
                    </a:moveTo>
                    <a:cubicBezTo>
                      <a:pt x="77" y="20"/>
                      <a:pt x="77" y="20"/>
                      <a:pt x="78" y="20"/>
                    </a:cubicBezTo>
                    <a:cubicBezTo>
                      <a:pt x="79" y="20"/>
                      <a:pt x="80" y="20"/>
                      <a:pt x="81" y="19"/>
                    </a:cubicBezTo>
                    <a:cubicBezTo>
                      <a:pt x="88" y="11"/>
                      <a:pt x="88" y="11"/>
                      <a:pt x="88" y="11"/>
                    </a:cubicBezTo>
                    <a:cubicBezTo>
                      <a:pt x="91" y="15"/>
                      <a:pt x="91" y="15"/>
                      <a:pt x="91" y="15"/>
                    </a:cubicBezTo>
                    <a:cubicBezTo>
                      <a:pt x="91" y="16"/>
                      <a:pt x="92" y="17"/>
                      <a:pt x="93" y="17"/>
                    </a:cubicBezTo>
                    <a:cubicBezTo>
                      <a:pt x="94" y="17"/>
                      <a:pt x="95" y="17"/>
                      <a:pt x="96" y="16"/>
                    </a:cubicBezTo>
                    <a:cubicBezTo>
                      <a:pt x="101" y="9"/>
                      <a:pt x="101" y="9"/>
                      <a:pt x="101" y="9"/>
                    </a:cubicBezTo>
                    <a:cubicBezTo>
                      <a:pt x="106" y="16"/>
                      <a:pt x="106" y="16"/>
                      <a:pt x="106" y="16"/>
                    </a:cubicBezTo>
                    <a:cubicBezTo>
                      <a:pt x="107" y="17"/>
                      <a:pt x="108" y="17"/>
                      <a:pt x="109" y="17"/>
                    </a:cubicBezTo>
                    <a:cubicBezTo>
                      <a:pt x="110" y="17"/>
                      <a:pt x="111" y="16"/>
                      <a:pt x="112" y="15"/>
                    </a:cubicBezTo>
                    <a:cubicBezTo>
                      <a:pt x="114" y="11"/>
                      <a:pt x="114" y="11"/>
                      <a:pt x="114" y="11"/>
                    </a:cubicBezTo>
                    <a:cubicBezTo>
                      <a:pt x="121" y="19"/>
                      <a:pt x="121" y="19"/>
                      <a:pt x="121" y="19"/>
                    </a:cubicBezTo>
                    <a:cubicBezTo>
                      <a:pt x="122" y="20"/>
                      <a:pt x="123" y="20"/>
                      <a:pt x="124" y="20"/>
                    </a:cubicBezTo>
                    <a:cubicBezTo>
                      <a:pt x="125" y="20"/>
                      <a:pt x="126" y="20"/>
                      <a:pt x="126" y="19"/>
                    </a:cubicBezTo>
                    <a:cubicBezTo>
                      <a:pt x="127" y="18"/>
                      <a:pt x="127" y="18"/>
                      <a:pt x="127" y="18"/>
                    </a:cubicBezTo>
                    <a:cubicBezTo>
                      <a:pt x="134" y="27"/>
                      <a:pt x="134" y="27"/>
                      <a:pt x="134" y="27"/>
                    </a:cubicBezTo>
                    <a:cubicBezTo>
                      <a:pt x="134" y="27"/>
                      <a:pt x="134" y="27"/>
                      <a:pt x="134" y="27"/>
                    </a:cubicBezTo>
                    <a:cubicBezTo>
                      <a:pt x="134" y="27"/>
                      <a:pt x="135" y="27"/>
                      <a:pt x="135" y="27"/>
                    </a:cubicBezTo>
                    <a:cubicBezTo>
                      <a:pt x="136" y="28"/>
                      <a:pt x="136" y="28"/>
                      <a:pt x="136" y="28"/>
                    </a:cubicBezTo>
                    <a:cubicBezTo>
                      <a:pt x="136" y="29"/>
                      <a:pt x="137" y="29"/>
                      <a:pt x="137" y="29"/>
                    </a:cubicBezTo>
                    <a:cubicBezTo>
                      <a:pt x="146" y="38"/>
                      <a:pt x="152" y="51"/>
                      <a:pt x="152" y="65"/>
                    </a:cubicBezTo>
                    <a:cubicBezTo>
                      <a:pt x="152" y="75"/>
                      <a:pt x="152" y="75"/>
                      <a:pt x="152" y="75"/>
                    </a:cubicBezTo>
                    <a:cubicBezTo>
                      <a:pt x="152" y="75"/>
                      <a:pt x="152" y="75"/>
                      <a:pt x="152" y="75"/>
                    </a:cubicBezTo>
                    <a:cubicBezTo>
                      <a:pt x="152" y="75"/>
                      <a:pt x="152" y="75"/>
                      <a:pt x="152" y="75"/>
                    </a:cubicBezTo>
                    <a:cubicBezTo>
                      <a:pt x="152" y="76"/>
                      <a:pt x="152" y="76"/>
                      <a:pt x="152" y="76"/>
                    </a:cubicBezTo>
                    <a:cubicBezTo>
                      <a:pt x="152" y="76"/>
                      <a:pt x="152" y="77"/>
                      <a:pt x="152" y="77"/>
                    </a:cubicBezTo>
                    <a:cubicBezTo>
                      <a:pt x="151" y="77"/>
                      <a:pt x="151" y="77"/>
                      <a:pt x="151" y="77"/>
                    </a:cubicBezTo>
                    <a:cubicBezTo>
                      <a:pt x="151" y="76"/>
                      <a:pt x="151" y="76"/>
                      <a:pt x="151" y="76"/>
                    </a:cubicBezTo>
                    <a:cubicBezTo>
                      <a:pt x="151" y="75"/>
                      <a:pt x="150" y="74"/>
                      <a:pt x="150" y="73"/>
                    </a:cubicBezTo>
                    <a:cubicBezTo>
                      <a:pt x="150" y="72"/>
                      <a:pt x="150" y="72"/>
                      <a:pt x="150" y="72"/>
                    </a:cubicBezTo>
                    <a:cubicBezTo>
                      <a:pt x="150" y="72"/>
                      <a:pt x="150" y="71"/>
                      <a:pt x="150" y="71"/>
                    </a:cubicBezTo>
                    <a:cubicBezTo>
                      <a:pt x="135" y="43"/>
                      <a:pt x="135" y="43"/>
                      <a:pt x="135" y="43"/>
                    </a:cubicBezTo>
                    <a:cubicBezTo>
                      <a:pt x="135" y="42"/>
                      <a:pt x="135" y="42"/>
                      <a:pt x="134" y="42"/>
                    </a:cubicBezTo>
                    <a:cubicBezTo>
                      <a:pt x="134" y="41"/>
                      <a:pt x="124" y="34"/>
                      <a:pt x="101" y="34"/>
                    </a:cubicBezTo>
                    <a:cubicBezTo>
                      <a:pt x="78" y="34"/>
                      <a:pt x="68" y="41"/>
                      <a:pt x="68" y="42"/>
                    </a:cubicBezTo>
                    <a:cubicBezTo>
                      <a:pt x="67" y="42"/>
                      <a:pt x="67" y="42"/>
                      <a:pt x="67" y="43"/>
                    </a:cubicBezTo>
                    <a:cubicBezTo>
                      <a:pt x="52" y="71"/>
                      <a:pt x="52" y="71"/>
                      <a:pt x="52" y="71"/>
                    </a:cubicBezTo>
                    <a:cubicBezTo>
                      <a:pt x="52" y="71"/>
                      <a:pt x="52" y="72"/>
                      <a:pt x="52" y="73"/>
                    </a:cubicBezTo>
                    <a:cubicBezTo>
                      <a:pt x="52" y="73"/>
                      <a:pt x="52" y="73"/>
                      <a:pt x="52" y="73"/>
                    </a:cubicBezTo>
                    <a:cubicBezTo>
                      <a:pt x="52" y="74"/>
                      <a:pt x="52" y="75"/>
                      <a:pt x="52" y="76"/>
                    </a:cubicBezTo>
                    <a:cubicBezTo>
                      <a:pt x="52" y="77"/>
                      <a:pt x="52" y="77"/>
                      <a:pt x="52" y="77"/>
                    </a:cubicBezTo>
                    <a:cubicBezTo>
                      <a:pt x="51" y="77"/>
                      <a:pt x="51" y="77"/>
                      <a:pt x="50" y="77"/>
                    </a:cubicBezTo>
                    <a:cubicBezTo>
                      <a:pt x="50" y="77"/>
                      <a:pt x="50" y="76"/>
                      <a:pt x="50" y="76"/>
                    </a:cubicBezTo>
                    <a:cubicBezTo>
                      <a:pt x="50" y="65"/>
                      <a:pt x="50" y="65"/>
                      <a:pt x="50" y="65"/>
                    </a:cubicBezTo>
                    <a:cubicBezTo>
                      <a:pt x="50" y="51"/>
                      <a:pt x="56" y="39"/>
                      <a:pt x="65" y="29"/>
                    </a:cubicBezTo>
                    <a:cubicBezTo>
                      <a:pt x="65" y="29"/>
                      <a:pt x="66" y="29"/>
                      <a:pt x="66" y="28"/>
                    </a:cubicBezTo>
                    <a:cubicBezTo>
                      <a:pt x="67" y="27"/>
                      <a:pt x="67" y="27"/>
                      <a:pt x="67" y="27"/>
                    </a:cubicBezTo>
                    <a:cubicBezTo>
                      <a:pt x="67" y="27"/>
                      <a:pt x="68" y="27"/>
                      <a:pt x="68" y="27"/>
                    </a:cubicBezTo>
                    <a:cubicBezTo>
                      <a:pt x="68" y="27"/>
                      <a:pt x="68" y="27"/>
                      <a:pt x="68" y="27"/>
                    </a:cubicBezTo>
                    <a:cubicBezTo>
                      <a:pt x="75" y="18"/>
                      <a:pt x="75" y="18"/>
                      <a:pt x="75" y="18"/>
                    </a:cubicBezTo>
                    <a:lnTo>
                      <a:pt x="76" y="19"/>
                    </a:lnTo>
                    <a:close/>
                    <a:moveTo>
                      <a:pt x="151" y="104"/>
                    </a:moveTo>
                    <a:cubicBezTo>
                      <a:pt x="151" y="84"/>
                      <a:pt x="151" y="84"/>
                      <a:pt x="151" y="84"/>
                    </a:cubicBezTo>
                    <a:cubicBezTo>
                      <a:pt x="153" y="83"/>
                      <a:pt x="154" y="82"/>
                      <a:pt x="156" y="83"/>
                    </a:cubicBezTo>
                    <a:cubicBezTo>
                      <a:pt x="159" y="84"/>
                      <a:pt x="161" y="88"/>
                      <a:pt x="161" y="92"/>
                    </a:cubicBezTo>
                    <a:cubicBezTo>
                      <a:pt x="161" y="98"/>
                      <a:pt x="157" y="103"/>
                      <a:pt x="151" y="104"/>
                    </a:cubicBezTo>
                    <a:close/>
                    <a:moveTo>
                      <a:pt x="169" y="230"/>
                    </a:moveTo>
                    <a:cubicBezTo>
                      <a:pt x="159" y="231"/>
                      <a:pt x="159" y="231"/>
                      <a:pt x="159" y="231"/>
                    </a:cubicBezTo>
                    <a:cubicBezTo>
                      <a:pt x="154" y="231"/>
                      <a:pt x="149" y="236"/>
                      <a:pt x="149" y="241"/>
                    </a:cubicBezTo>
                    <a:cubicBezTo>
                      <a:pt x="146" y="243"/>
                      <a:pt x="144" y="247"/>
                      <a:pt x="145" y="250"/>
                    </a:cubicBezTo>
                    <a:cubicBezTo>
                      <a:pt x="145" y="253"/>
                      <a:pt x="145" y="255"/>
                      <a:pt x="147" y="257"/>
                    </a:cubicBezTo>
                    <a:cubicBezTo>
                      <a:pt x="146" y="258"/>
                      <a:pt x="146" y="258"/>
                      <a:pt x="146" y="259"/>
                    </a:cubicBezTo>
                    <a:cubicBezTo>
                      <a:pt x="146" y="262"/>
                      <a:pt x="148" y="265"/>
                      <a:pt x="150" y="267"/>
                    </a:cubicBezTo>
                    <a:cubicBezTo>
                      <a:pt x="150" y="267"/>
                      <a:pt x="150" y="267"/>
                      <a:pt x="150" y="267"/>
                    </a:cubicBezTo>
                    <a:cubicBezTo>
                      <a:pt x="150" y="267"/>
                      <a:pt x="150" y="267"/>
                      <a:pt x="150" y="267"/>
                    </a:cubicBezTo>
                    <a:cubicBezTo>
                      <a:pt x="150" y="271"/>
                      <a:pt x="152" y="274"/>
                      <a:pt x="155" y="276"/>
                    </a:cubicBezTo>
                    <a:cubicBezTo>
                      <a:pt x="106" y="276"/>
                      <a:pt x="106" y="276"/>
                      <a:pt x="106" y="276"/>
                    </a:cubicBezTo>
                    <a:cubicBezTo>
                      <a:pt x="106" y="190"/>
                      <a:pt x="106" y="190"/>
                      <a:pt x="106" y="190"/>
                    </a:cubicBezTo>
                    <a:cubicBezTo>
                      <a:pt x="169" y="190"/>
                      <a:pt x="169" y="190"/>
                      <a:pt x="169" y="190"/>
                    </a:cubicBezTo>
                    <a:lnTo>
                      <a:pt x="169" y="230"/>
                    </a:lnTo>
                    <a:close/>
                    <a:moveTo>
                      <a:pt x="189" y="277"/>
                    </a:moveTo>
                    <a:cubicBezTo>
                      <a:pt x="188" y="278"/>
                      <a:pt x="188" y="278"/>
                      <a:pt x="187" y="278"/>
                    </a:cubicBezTo>
                    <a:cubicBezTo>
                      <a:pt x="186" y="279"/>
                      <a:pt x="186" y="279"/>
                      <a:pt x="186" y="279"/>
                    </a:cubicBezTo>
                    <a:cubicBezTo>
                      <a:pt x="185" y="279"/>
                      <a:pt x="184" y="279"/>
                      <a:pt x="184" y="279"/>
                    </a:cubicBezTo>
                    <a:cubicBezTo>
                      <a:pt x="183" y="279"/>
                      <a:pt x="183" y="279"/>
                      <a:pt x="183" y="278"/>
                    </a:cubicBezTo>
                    <a:cubicBezTo>
                      <a:pt x="181" y="278"/>
                      <a:pt x="180" y="277"/>
                      <a:pt x="179" y="276"/>
                    </a:cubicBezTo>
                    <a:cubicBezTo>
                      <a:pt x="177" y="272"/>
                      <a:pt x="177" y="272"/>
                      <a:pt x="177" y="272"/>
                    </a:cubicBezTo>
                    <a:cubicBezTo>
                      <a:pt x="161" y="272"/>
                      <a:pt x="161" y="272"/>
                      <a:pt x="161" y="272"/>
                    </a:cubicBezTo>
                    <a:cubicBezTo>
                      <a:pt x="158" y="272"/>
                      <a:pt x="156" y="270"/>
                      <a:pt x="156" y="267"/>
                    </a:cubicBezTo>
                    <a:cubicBezTo>
                      <a:pt x="156" y="266"/>
                      <a:pt x="156" y="265"/>
                      <a:pt x="157" y="264"/>
                    </a:cubicBezTo>
                    <a:cubicBezTo>
                      <a:pt x="155" y="264"/>
                      <a:pt x="152" y="262"/>
                      <a:pt x="152" y="259"/>
                    </a:cubicBezTo>
                    <a:cubicBezTo>
                      <a:pt x="152" y="257"/>
                      <a:pt x="153" y="256"/>
                      <a:pt x="154" y="255"/>
                    </a:cubicBezTo>
                    <a:cubicBezTo>
                      <a:pt x="152" y="255"/>
                      <a:pt x="151" y="253"/>
                      <a:pt x="151" y="250"/>
                    </a:cubicBezTo>
                    <a:cubicBezTo>
                      <a:pt x="150" y="248"/>
                      <a:pt x="153" y="245"/>
                      <a:pt x="155" y="245"/>
                    </a:cubicBezTo>
                    <a:cubicBezTo>
                      <a:pt x="156" y="245"/>
                      <a:pt x="156" y="245"/>
                      <a:pt x="156" y="245"/>
                    </a:cubicBezTo>
                    <a:cubicBezTo>
                      <a:pt x="156" y="244"/>
                      <a:pt x="155" y="243"/>
                      <a:pt x="155" y="242"/>
                    </a:cubicBezTo>
                    <a:cubicBezTo>
                      <a:pt x="155" y="239"/>
                      <a:pt x="157" y="237"/>
                      <a:pt x="160" y="237"/>
                    </a:cubicBezTo>
                    <a:cubicBezTo>
                      <a:pt x="178" y="236"/>
                      <a:pt x="178" y="236"/>
                      <a:pt x="178" y="236"/>
                    </a:cubicBezTo>
                    <a:cubicBezTo>
                      <a:pt x="180" y="236"/>
                      <a:pt x="181" y="237"/>
                      <a:pt x="182" y="238"/>
                    </a:cubicBezTo>
                    <a:cubicBezTo>
                      <a:pt x="184" y="242"/>
                      <a:pt x="184" y="242"/>
                      <a:pt x="184" y="242"/>
                    </a:cubicBezTo>
                    <a:cubicBezTo>
                      <a:pt x="192" y="252"/>
                      <a:pt x="194" y="265"/>
                      <a:pt x="189"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7" name="Oval 145">
                <a:extLst>
                  <a:ext uri="{FF2B5EF4-FFF2-40B4-BE49-F238E27FC236}">
                    <a16:creationId xmlns:a16="http://schemas.microsoft.com/office/drawing/2014/main" id="{81B4AC29-71BA-41A7-B852-E1EA6E86B127}"/>
                  </a:ext>
                </a:extLst>
              </p:cNvPr>
              <p:cNvSpPr>
                <a:spLocks noChangeArrowheads="1"/>
              </p:cNvSpPr>
              <p:nvPr/>
            </p:nvSpPr>
            <p:spPr bwMode="auto">
              <a:xfrm>
                <a:off x="7832725"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8" name="Oval 146">
                <a:extLst>
                  <a:ext uri="{FF2B5EF4-FFF2-40B4-BE49-F238E27FC236}">
                    <a16:creationId xmlns:a16="http://schemas.microsoft.com/office/drawing/2014/main" id="{F911633D-E23E-4865-BC73-DE208CB0F58E}"/>
                  </a:ext>
                </a:extLst>
              </p:cNvPr>
              <p:cNvSpPr>
                <a:spLocks noChangeArrowheads="1"/>
              </p:cNvSpPr>
              <p:nvPr/>
            </p:nvSpPr>
            <p:spPr bwMode="auto">
              <a:xfrm>
                <a:off x="7924800"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89" name="Freeform 147">
                <a:extLst>
                  <a:ext uri="{FF2B5EF4-FFF2-40B4-BE49-F238E27FC236}">
                    <a16:creationId xmlns:a16="http://schemas.microsoft.com/office/drawing/2014/main" id="{DB77DDA7-98A1-494B-ACCB-B8B90DE2F9D3}"/>
                  </a:ext>
                </a:extLst>
              </p:cNvPr>
              <p:cNvSpPr>
                <a:spLocks/>
              </p:cNvSpPr>
              <p:nvPr/>
            </p:nvSpPr>
            <p:spPr bwMode="auto">
              <a:xfrm>
                <a:off x="7843838" y="4354513"/>
                <a:ext cx="100013" cy="30163"/>
              </a:xfrm>
              <a:custGeom>
                <a:avLst/>
                <a:gdLst>
                  <a:gd name="T0" fmla="*/ 1 w 38"/>
                  <a:gd name="T1" fmla="*/ 1 h 12"/>
                  <a:gd name="T2" fmla="*/ 1 w 38"/>
                  <a:gd name="T3" fmla="*/ 5 h 12"/>
                  <a:gd name="T4" fmla="*/ 19 w 38"/>
                  <a:gd name="T5" fmla="*/ 12 h 12"/>
                  <a:gd name="T6" fmla="*/ 19 w 38"/>
                  <a:gd name="T7" fmla="*/ 12 h 12"/>
                  <a:gd name="T8" fmla="*/ 37 w 38"/>
                  <a:gd name="T9" fmla="*/ 5 h 12"/>
                  <a:gd name="T10" fmla="*/ 37 w 38"/>
                  <a:gd name="T11" fmla="*/ 1 h 12"/>
                  <a:gd name="T12" fmla="*/ 32 w 38"/>
                  <a:gd name="T13" fmla="*/ 1 h 12"/>
                  <a:gd name="T14" fmla="*/ 19 w 38"/>
                  <a:gd name="T15" fmla="*/ 6 h 12"/>
                  <a:gd name="T16" fmla="*/ 19 w 38"/>
                  <a:gd name="T17" fmla="*/ 6 h 12"/>
                  <a:gd name="T18" fmla="*/ 6 w 38"/>
                  <a:gd name="T19" fmla="*/ 1 h 12"/>
                  <a:gd name="T20" fmla="*/ 1 w 38"/>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2">
                    <a:moveTo>
                      <a:pt x="1" y="1"/>
                    </a:moveTo>
                    <a:cubicBezTo>
                      <a:pt x="0" y="2"/>
                      <a:pt x="0" y="4"/>
                      <a:pt x="1" y="5"/>
                    </a:cubicBezTo>
                    <a:cubicBezTo>
                      <a:pt x="6" y="10"/>
                      <a:pt x="12" y="12"/>
                      <a:pt x="19" y="12"/>
                    </a:cubicBezTo>
                    <a:cubicBezTo>
                      <a:pt x="19" y="12"/>
                      <a:pt x="19" y="12"/>
                      <a:pt x="19" y="12"/>
                    </a:cubicBezTo>
                    <a:cubicBezTo>
                      <a:pt x="26" y="12"/>
                      <a:pt x="32" y="10"/>
                      <a:pt x="37" y="5"/>
                    </a:cubicBezTo>
                    <a:cubicBezTo>
                      <a:pt x="38" y="4"/>
                      <a:pt x="38" y="2"/>
                      <a:pt x="37" y="1"/>
                    </a:cubicBezTo>
                    <a:cubicBezTo>
                      <a:pt x="36" y="0"/>
                      <a:pt x="34" y="0"/>
                      <a:pt x="32" y="1"/>
                    </a:cubicBezTo>
                    <a:cubicBezTo>
                      <a:pt x="29" y="4"/>
                      <a:pt x="24" y="6"/>
                      <a:pt x="19" y="6"/>
                    </a:cubicBezTo>
                    <a:cubicBezTo>
                      <a:pt x="19" y="6"/>
                      <a:pt x="19" y="6"/>
                      <a:pt x="19" y="6"/>
                    </a:cubicBezTo>
                    <a:cubicBezTo>
                      <a:pt x="14" y="6"/>
                      <a:pt x="9" y="4"/>
                      <a:pt x="6" y="1"/>
                    </a:cubicBezTo>
                    <a:cubicBezTo>
                      <a:pt x="4"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90" name="Freeform 192">
                <a:extLst>
                  <a:ext uri="{FF2B5EF4-FFF2-40B4-BE49-F238E27FC236}">
                    <a16:creationId xmlns:a16="http://schemas.microsoft.com/office/drawing/2014/main" id="{8BECEBFA-4C7B-4EBA-B44A-710724A7E59F}"/>
                  </a:ext>
                </a:extLst>
              </p:cNvPr>
              <p:cNvSpPr>
                <a:spLocks/>
              </p:cNvSpPr>
              <p:nvPr/>
            </p:nvSpPr>
            <p:spPr bwMode="auto">
              <a:xfrm>
                <a:off x="7723188" y="4703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grpSp>
        <p:nvGrpSpPr>
          <p:cNvPr id="197" name="グループ化 196">
            <a:extLst>
              <a:ext uri="{FF2B5EF4-FFF2-40B4-BE49-F238E27FC236}">
                <a16:creationId xmlns:a16="http://schemas.microsoft.com/office/drawing/2014/main" id="{318FE03A-2EB4-45CA-8061-0A5DD75012A2}"/>
              </a:ext>
            </a:extLst>
          </p:cNvPr>
          <p:cNvGrpSpPr>
            <a:grpSpLocks noChangeAspect="1"/>
          </p:cNvGrpSpPr>
          <p:nvPr/>
        </p:nvGrpSpPr>
        <p:grpSpPr>
          <a:xfrm>
            <a:off x="3621962" y="5504568"/>
            <a:ext cx="227250" cy="280162"/>
            <a:chOff x="4763" y="971551"/>
            <a:chExt cx="531813" cy="655638"/>
          </a:xfrm>
          <a:solidFill>
            <a:schemeClr val="bg1">
              <a:lumMod val="50000"/>
            </a:schemeClr>
          </a:solidFill>
        </p:grpSpPr>
        <p:sp>
          <p:nvSpPr>
            <p:cNvPr id="198" name="Freeform 5">
              <a:extLst>
                <a:ext uri="{FF2B5EF4-FFF2-40B4-BE49-F238E27FC236}">
                  <a16:creationId xmlns:a16="http://schemas.microsoft.com/office/drawing/2014/main" id="{A2FA1BA2-9E33-416D-8AE8-E2652021D028}"/>
                </a:ext>
              </a:extLst>
            </p:cNvPr>
            <p:cNvSpPr>
              <a:spLocks noEditPoints="1"/>
            </p:cNvSpPr>
            <p:nvPr/>
          </p:nvSpPr>
          <p:spPr bwMode="auto">
            <a:xfrm>
              <a:off x="4763" y="971551"/>
              <a:ext cx="531813" cy="655638"/>
            </a:xfrm>
            <a:custGeom>
              <a:avLst/>
              <a:gdLst>
                <a:gd name="T0" fmla="*/ 6 w 202"/>
                <a:gd name="T1" fmla="*/ 247 h 250"/>
                <a:gd name="T2" fmla="*/ 65 w 202"/>
                <a:gd name="T3" fmla="*/ 187 h 250"/>
                <a:gd name="T4" fmla="*/ 75 w 202"/>
                <a:gd name="T5" fmla="*/ 210 h 250"/>
                <a:gd name="T6" fmla="*/ 101 w 202"/>
                <a:gd name="T7" fmla="*/ 193 h 250"/>
                <a:gd name="T8" fmla="*/ 127 w 202"/>
                <a:gd name="T9" fmla="*/ 210 h 250"/>
                <a:gd name="T10" fmla="*/ 137 w 202"/>
                <a:gd name="T11" fmla="*/ 187 h 250"/>
                <a:gd name="T12" fmla="*/ 196 w 202"/>
                <a:gd name="T13" fmla="*/ 247 h 250"/>
                <a:gd name="T14" fmla="*/ 159 w 202"/>
                <a:gd name="T15" fmla="*/ 187 h 250"/>
                <a:gd name="T16" fmla="*/ 126 w 202"/>
                <a:gd name="T17" fmla="*/ 169 h 250"/>
                <a:gd name="T18" fmla="*/ 121 w 202"/>
                <a:gd name="T19" fmla="*/ 159 h 250"/>
                <a:gd name="T20" fmla="*/ 150 w 202"/>
                <a:gd name="T21" fmla="*/ 106 h 250"/>
                <a:gd name="T22" fmla="*/ 161 w 202"/>
                <a:gd name="T23" fmla="*/ 74 h 250"/>
                <a:gd name="T24" fmla="*/ 101 w 202"/>
                <a:gd name="T25" fmla="*/ 0 h 250"/>
                <a:gd name="T26" fmla="*/ 41 w 202"/>
                <a:gd name="T27" fmla="*/ 74 h 250"/>
                <a:gd name="T28" fmla="*/ 52 w 202"/>
                <a:gd name="T29" fmla="*/ 106 h 250"/>
                <a:gd name="T30" fmla="*/ 81 w 202"/>
                <a:gd name="T31" fmla="*/ 159 h 250"/>
                <a:gd name="T32" fmla="*/ 76 w 202"/>
                <a:gd name="T33" fmla="*/ 169 h 250"/>
                <a:gd name="T34" fmla="*/ 43 w 202"/>
                <a:gd name="T35" fmla="*/ 187 h 250"/>
                <a:gd name="T36" fmla="*/ 155 w 202"/>
                <a:gd name="T37" fmla="*/ 61 h 250"/>
                <a:gd name="T38" fmla="*/ 150 w 202"/>
                <a:gd name="T39" fmla="*/ 61 h 250"/>
                <a:gd name="T40" fmla="*/ 155 w 202"/>
                <a:gd name="T41" fmla="*/ 70 h 250"/>
                <a:gd name="T42" fmla="*/ 150 w 202"/>
                <a:gd name="T43" fmla="*/ 73 h 250"/>
                <a:gd name="T44" fmla="*/ 154 w 202"/>
                <a:gd name="T45" fmla="*/ 55 h 250"/>
                <a:gd name="T46" fmla="*/ 149 w 202"/>
                <a:gd name="T47" fmla="*/ 53 h 250"/>
                <a:gd name="T48" fmla="*/ 128 w 202"/>
                <a:gd name="T49" fmla="*/ 26 h 250"/>
                <a:gd name="T50" fmla="*/ 90 w 202"/>
                <a:gd name="T51" fmla="*/ 10 h 250"/>
                <a:gd name="T52" fmla="*/ 50 w 202"/>
                <a:gd name="T53" fmla="*/ 50 h 250"/>
                <a:gd name="T54" fmla="*/ 54 w 202"/>
                <a:gd name="T55" fmla="*/ 55 h 250"/>
                <a:gd name="T56" fmla="*/ 154 w 202"/>
                <a:gd name="T57" fmla="*/ 55 h 250"/>
                <a:gd name="T58" fmla="*/ 97 w 202"/>
                <a:gd name="T59" fmla="*/ 22 h 250"/>
                <a:gd name="T60" fmla="*/ 122 w 202"/>
                <a:gd name="T61" fmla="*/ 26 h 250"/>
                <a:gd name="T62" fmla="*/ 122 w 202"/>
                <a:gd name="T63" fmla="*/ 26 h 250"/>
                <a:gd name="T64" fmla="*/ 47 w 202"/>
                <a:gd name="T65" fmla="*/ 64 h 250"/>
                <a:gd name="T66" fmla="*/ 47 w 202"/>
                <a:gd name="T67" fmla="*/ 71 h 250"/>
                <a:gd name="T68" fmla="*/ 51 w 202"/>
                <a:gd name="T69" fmla="*/ 71 h 250"/>
                <a:gd name="T70" fmla="*/ 47 w 202"/>
                <a:gd name="T71" fmla="*/ 71 h 250"/>
                <a:gd name="T72" fmla="*/ 161 w 202"/>
                <a:gd name="T73" fmla="*/ 87 h 250"/>
                <a:gd name="T74" fmla="*/ 46 w 202"/>
                <a:gd name="T75" fmla="*/ 78 h 250"/>
                <a:gd name="T76" fmla="*/ 51 w 202"/>
                <a:gd name="T77" fmla="*/ 99 h 250"/>
                <a:gd name="T78" fmla="*/ 57 w 202"/>
                <a:gd name="T79" fmla="*/ 98 h 250"/>
                <a:gd name="T80" fmla="*/ 78 w 202"/>
                <a:gd name="T81" fmla="*/ 34 h 250"/>
                <a:gd name="T82" fmla="*/ 140 w 202"/>
                <a:gd name="T83" fmla="*/ 51 h 250"/>
                <a:gd name="T84" fmla="*/ 117 w 202"/>
                <a:gd name="T85" fmla="*/ 139 h 250"/>
                <a:gd name="T86" fmla="*/ 115 w 202"/>
                <a:gd name="T87" fmla="*/ 162 h 250"/>
                <a:gd name="T88" fmla="*/ 87 w 202"/>
                <a:gd name="T89" fmla="*/ 159 h 250"/>
                <a:gd name="T90" fmla="*/ 57 w 202"/>
                <a:gd name="T91" fmla="*/ 98 h 250"/>
                <a:gd name="T92" fmla="*/ 119 w 202"/>
                <a:gd name="T93" fmla="*/ 168 h 250"/>
                <a:gd name="T94" fmla="*/ 82 w 202"/>
                <a:gd name="T95" fmla="*/ 170 h 250"/>
                <a:gd name="T96" fmla="*/ 80 w 202"/>
                <a:gd name="T97" fmla="*/ 20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50">
                  <a:moveTo>
                    <a:pt x="3" y="250"/>
                  </a:moveTo>
                  <a:cubicBezTo>
                    <a:pt x="4" y="250"/>
                    <a:pt x="6" y="249"/>
                    <a:pt x="6" y="247"/>
                  </a:cubicBezTo>
                  <a:cubicBezTo>
                    <a:pt x="6" y="247"/>
                    <a:pt x="6" y="247"/>
                    <a:pt x="6" y="247"/>
                  </a:cubicBezTo>
                  <a:cubicBezTo>
                    <a:pt x="6" y="223"/>
                    <a:pt x="23" y="198"/>
                    <a:pt x="45" y="193"/>
                  </a:cubicBezTo>
                  <a:cubicBezTo>
                    <a:pt x="58" y="189"/>
                    <a:pt x="58" y="189"/>
                    <a:pt x="58" y="189"/>
                  </a:cubicBezTo>
                  <a:cubicBezTo>
                    <a:pt x="65" y="187"/>
                    <a:pt x="65" y="187"/>
                    <a:pt x="65" y="187"/>
                  </a:cubicBezTo>
                  <a:cubicBezTo>
                    <a:pt x="69" y="186"/>
                    <a:pt x="72" y="184"/>
                    <a:pt x="75" y="182"/>
                  </a:cubicBezTo>
                  <a:cubicBezTo>
                    <a:pt x="73" y="207"/>
                    <a:pt x="73" y="207"/>
                    <a:pt x="73" y="207"/>
                  </a:cubicBezTo>
                  <a:cubicBezTo>
                    <a:pt x="73" y="209"/>
                    <a:pt x="74" y="210"/>
                    <a:pt x="75" y="210"/>
                  </a:cubicBezTo>
                  <a:cubicBezTo>
                    <a:pt x="75" y="210"/>
                    <a:pt x="76" y="211"/>
                    <a:pt x="76" y="211"/>
                  </a:cubicBezTo>
                  <a:cubicBezTo>
                    <a:pt x="77" y="211"/>
                    <a:pt x="78" y="210"/>
                    <a:pt x="78" y="210"/>
                  </a:cubicBezTo>
                  <a:cubicBezTo>
                    <a:pt x="101" y="193"/>
                    <a:pt x="101" y="193"/>
                    <a:pt x="101" y="193"/>
                  </a:cubicBezTo>
                  <a:cubicBezTo>
                    <a:pt x="124" y="210"/>
                    <a:pt x="124" y="210"/>
                    <a:pt x="124" y="210"/>
                  </a:cubicBezTo>
                  <a:cubicBezTo>
                    <a:pt x="124" y="210"/>
                    <a:pt x="125" y="211"/>
                    <a:pt x="125" y="211"/>
                  </a:cubicBezTo>
                  <a:cubicBezTo>
                    <a:pt x="126" y="211"/>
                    <a:pt x="126" y="210"/>
                    <a:pt x="127" y="210"/>
                  </a:cubicBezTo>
                  <a:cubicBezTo>
                    <a:pt x="128" y="210"/>
                    <a:pt x="129" y="209"/>
                    <a:pt x="128" y="207"/>
                  </a:cubicBezTo>
                  <a:cubicBezTo>
                    <a:pt x="127" y="182"/>
                    <a:pt x="127" y="182"/>
                    <a:pt x="127" y="182"/>
                  </a:cubicBezTo>
                  <a:cubicBezTo>
                    <a:pt x="130" y="184"/>
                    <a:pt x="133" y="186"/>
                    <a:pt x="137" y="187"/>
                  </a:cubicBezTo>
                  <a:cubicBezTo>
                    <a:pt x="157" y="193"/>
                    <a:pt x="157" y="193"/>
                    <a:pt x="157" y="193"/>
                  </a:cubicBezTo>
                  <a:cubicBezTo>
                    <a:pt x="179" y="198"/>
                    <a:pt x="196" y="223"/>
                    <a:pt x="196" y="247"/>
                  </a:cubicBezTo>
                  <a:cubicBezTo>
                    <a:pt x="196" y="247"/>
                    <a:pt x="196" y="247"/>
                    <a:pt x="196" y="247"/>
                  </a:cubicBezTo>
                  <a:cubicBezTo>
                    <a:pt x="196" y="249"/>
                    <a:pt x="198" y="250"/>
                    <a:pt x="199" y="250"/>
                  </a:cubicBezTo>
                  <a:cubicBezTo>
                    <a:pt x="201" y="250"/>
                    <a:pt x="202" y="249"/>
                    <a:pt x="202" y="247"/>
                  </a:cubicBezTo>
                  <a:cubicBezTo>
                    <a:pt x="202" y="220"/>
                    <a:pt x="183" y="193"/>
                    <a:pt x="159" y="187"/>
                  </a:cubicBezTo>
                  <a:cubicBezTo>
                    <a:pt x="138" y="181"/>
                    <a:pt x="138" y="181"/>
                    <a:pt x="138" y="181"/>
                  </a:cubicBezTo>
                  <a:cubicBezTo>
                    <a:pt x="134" y="180"/>
                    <a:pt x="129" y="176"/>
                    <a:pt x="126" y="172"/>
                  </a:cubicBezTo>
                  <a:cubicBezTo>
                    <a:pt x="126" y="169"/>
                    <a:pt x="126" y="169"/>
                    <a:pt x="126" y="169"/>
                  </a:cubicBezTo>
                  <a:cubicBezTo>
                    <a:pt x="126" y="168"/>
                    <a:pt x="126" y="168"/>
                    <a:pt x="126" y="168"/>
                  </a:cubicBezTo>
                  <a:cubicBezTo>
                    <a:pt x="122" y="160"/>
                    <a:pt x="122" y="160"/>
                    <a:pt x="122" y="160"/>
                  </a:cubicBezTo>
                  <a:cubicBezTo>
                    <a:pt x="122" y="160"/>
                    <a:pt x="122" y="159"/>
                    <a:pt x="121" y="159"/>
                  </a:cubicBezTo>
                  <a:cubicBezTo>
                    <a:pt x="121" y="159"/>
                    <a:pt x="121" y="159"/>
                    <a:pt x="121" y="159"/>
                  </a:cubicBezTo>
                  <a:cubicBezTo>
                    <a:pt x="121" y="144"/>
                    <a:pt x="121" y="144"/>
                    <a:pt x="121" y="144"/>
                  </a:cubicBezTo>
                  <a:cubicBezTo>
                    <a:pt x="137" y="137"/>
                    <a:pt x="147" y="122"/>
                    <a:pt x="150" y="106"/>
                  </a:cubicBezTo>
                  <a:cubicBezTo>
                    <a:pt x="150" y="106"/>
                    <a:pt x="150" y="105"/>
                    <a:pt x="150" y="105"/>
                  </a:cubicBezTo>
                  <a:cubicBezTo>
                    <a:pt x="160" y="104"/>
                    <a:pt x="167" y="96"/>
                    <a:pt x="167" y="87"/>
                  </a:cubicBezTo>
                  <a:cubicBezTo>
                    <a:pt x="167" y="82"/>
                    <a:pt x="164" y="77"/>
                    <a:pt x="161" y="74"/>
                  </a:cubicBezTo>
                  <a:cubicBezTo>
                    <a:pt x="161" y="73"/>
                    <a:pt x="161" y="72"/>
                    <a:pt x="161" y="71"/>
                  </a:cubicBezTo>
                  <a:cubicBezTo>
                    <a:pt x="161" y="60"/>
                    <a:pt x="161" y="60"/>
                    <a:pt x="161" y="60"/>
                  </a:cubicBezTo>
                  <a:cubicBezTo>
                    <a:pt x="161" y="27"/>
                    <a:pt x="134" y="0"/>
                    <a:pt x="101" y="0"/>
                  </a:cubicBezTo>
                  <a:cubicBezTo>
                    <a:pt x="68" y="0"/>
                    <a:pt x="41" y="27"/>
                    <a:pt x="41" y="60"/>
                  </a:cubicBezTo>
                  <a:cubicBezTo>
                    <a:pt x="41" y="71"/>
                    <a:pt x="41" y="71"/>
                    <a:pt x="41" y="71"/>
                  </a:cubicBezTo>
                  <a:cubicBezTo>
                    <a:pt x="41" y="72"/>
                    <a:pt x="41" y="73"/>
                    <a:pt x="41" y="74"/>
                  </a:cubicBezTo>
                  <a:cubicBezTo>
                    <a:pt x="38" y="77"/>
                    <a:pt x="35" y="82"/>
                    <a:pt x="35" y="87"/>
                  </a:cubicBezTo>
                  <a:cubicBezTo>
                    <a:pt x="35" y="96"/>
                    <a:pt x="42" y="104"/>
                    <a:pt x="51" y="105"/>
                  </a:cubicBezTo>
                  <a:cubicBezTo>
                    <a:pt x="52" y="105"/>
                    <a:pt x="52" y="106"/>
                    <a:pt x="52" y="106"/>
                  </a:cubicBezTo>
                  <a:cubicBezTo>
                    <a:pt x="55" y="122"/>
                    <a:pt x="65" y="137"/>
                    <a:pt x="81" y="144"/>
                  </a:cubicBezTo>
                  <a:cubicBezTo>
                    <a:pt x="81" y="159"/>
                    <a:pt x="81" y="159"/>
                    <a:pt x="81" y="159"/>
                  </a:cubicBezTo>
                  <a:cubicBezTo>
                    <a:pt x="81" y="159"/>
                    <a:pt x="81" y="159"/>
                    <a:pt x="81" y="159"/>
                  </a:cubicBezTo>
                  <a:cubicBezTo>
                    <a:pt x="80" y="159"/>
                    <a:pt x="80" y="160"/>
                    <a:pt x="80" y="160"/>
                  </a:cubicBezTo>
                  <a:cubicBezTo>
                    <a:pt x="76" y="168"/>
                    <a:pt x="76" y="168"/>
                    <a:pt x="76" y="168"/>
                  </a:cubicBezTo>
                  <a:cubicBezTo>
                    <a:pt x="76" y="168"/>
                    <a:pt x="76" y="168"/>
                    <a:pt x="76" y="169"/>
                  </a:cubicBezTo>
                  <a:cubicBezTo>
                    <a:pt x="76" y="172"/>
                    <a:pt x="76" y="172"/>
                    <a:pt x="76" y="172"/>
                  </a:cubicBezTo>
                  <a:cubicBezTo>
                    <a:pt x="73" y="177"/>
                    <a:pt x="68" y="180"/>
                    <a:pt x="63" y="181"/>
                  </a:cubicBezTo>
                  <a:cubicBezTo>
                    <a:pt x="43" y="187"/>
                    <a:pt x="43" y="187"/>
                    <a:pt x="43" y="187"/>
                  </a:cubicBezTo>
                  <a:cubicBezTo>
                    <a:pt x="19" y="193"/>
                    <a:pt x="0" y="220"/>
                    <a:pt x="0" y="247"/>
                  </a:cubicBezTo>
                  <a:cubicBezTo>
                    <a:pt x="0" y="249"/>
                    <a:pt x="1" y="250"/>
                    <a:pt x="3" y="250"/>
                  </a:cubicBezTo>
                  <a:close/>
                  <a:moveTo>
                    <a:pt x="155" y="61"/>
                  </a:moveTo>
                  <a:cubicBezTo>
                    <a:pt x="155" y="64"/>
                    <a:pt x="155" y="64"/>
                    <a:pt x="155" y="64"/>
                  </a:cubicBezTo>
                  <a:cubicBezTo>
                    <a:pt x="150" y="64"/>
                    <a:pt x="150" y="64"/>
                    <a:pt x="150" y="64"/>
                  </a:cubicBezTo>
                  <a:cubicBezTo>
                    <a:pt x="150" y="63"/>
                    <a:pt x="150" y="62"/>
                    <a:pt x="150" y="61"/>
                  </a:cubicBezTo>
                  <a:lnTo>
                    <a:pt x="155" y="61"/>
                  </a:lnTo>
                  <a:close/>
                  <a:moveTo>
                    <a:pt x="150" y="70"/>
                  </a:moveTo>
                  <a:cubicBezTo>
                    <a:pt x="155" y="70"/>
                    <a:pt x="155" y="70"/>
                    <a:pt x="155" y="70"/>
                  </a:cubicBezTo>
                  <a:cubicBezTo>
                    <a:pt x="155" y="71"/>
                    <a:pt x="155" y="71"/>
                    <a:pt x="155" y="71"/>
                  </a:cubicBezTo>
                  <a:cubicBezTo>
                    <a:pt x="155" y="72"/>
                    <a:pt x="155" y="72"/>
                    <a:pt x="154" y="72"/>
                  </a:cubicBezTo>
                  <a:cubicBezTo>
                    <a:pt x="153" y="72"/>
                    <a:pt x="152" y="72"/>
                    <a:pt x="150" y="73"/>
                  </a:cubicBezTo>
                  <a:cubicBezTo>
                    <a:pt x="150" y="71"/>
                    <a:pt x="150" y="71"/>
                    <a:pt x="150" y="71"/>
                  </a:cubicBezTo>
                  <a:cubicBezTo>
                    <a:pt x="150" y="71"/>
                    <a:pt x="150" y="70"/>
                    <a:pt x="150" y="70"/>
                  </a:cubicBezTo>
                  <a:close/>
                  <a:moveTo>
                    <a:pt x="154" y="55"/>
                  </a:moveTo>
                  <a:cubicBezTo>
                    <a:pt x="148" y="55"/>
                    <a:pt x="148" y="55"/>
                    <a:pt x="148" y="55"/>
                  </a:cubicBezTo>
                  <a:cubicBezTo>
                    <a:pt x="148" y="55"/>
                    <a:pt x="147" y="54"/>
                    <a:pt x="147" y="53"/>
                  </a:cubicBezTo>
                  <a:cubicBezTo>
                    <a:pt x="148" y="53"/>
                    <a:pt x="148" y="53"/>
                    <a:pt x="149" y="53"/>
                  </a:cubicBezTo>
                  <a:cubicBezTo>
                    <a:pt x="151" y="53"/>
                    <a:pt x="152" y="52"/>
                    <a:pt x="152" y="50"/>
                  </a:cubicBezTo>
                  <a:cubicBezTo>
                    <a:pt x="152" y="48"/>
                    <a:pt x="151" y="47"/>
                    <a:pt x="149" y="47"/>
                  </a:cubicBezTo>
                  <a:cubicBezTo>
                    <a:pt x="138" y="47"/>
                    <a:pt x="128" y="38"/>
                    <a:pt x="128" y="26"/>
                  </a:cubicBezTo>
                  <a:cubicBezTo>
                    <a:pt x="128" y="17"/>
                    <a:pt x="121" y="10"/>
                    <a:pt x="112" y="10"/>
                  </a:cubicBezTo>
                  <a:cubicBezTo>
                    <a:pt x="108" y="10"/>
                    <a:pt x="104" y="12"/>
                    <a:pt x="101" y="16"/>
                  </a:cubicBezTo>
                  <a:cubicBezTo>
                    <a:pt x="98" y="12"/>
                    <a:pt x="94" y="10"/>
                    <a:pt x="90" y="10"/>
                  </a:cubicBezTo>
                  <a:cubicBezTo>
                    <a:pt x="81" y="10"/>
                    <a:pt x="73" y="17"/>
                    <a:pt x="73" y="26"/>
                  </a:cubicBezTo>
                  <a:cubicBezTo>
                    <a:pt x="73" y="38"/>
                    <a:pt x="64" y="47"/>
                    <a:pt x="53" y="47"/>
                  </a:cubicBezTo>
                  <a:cubicBezTo>
                    <a:pt x="51" y="47"/>
                    <a:pt x="50" y="48"/>
                    <a:pt x="50" y="50"/>
                  </a:cubicBezTo>
                  <a:cubicBezTo>
                    <a:pt x="50" y="52"/>
                    <a:pt x="51" y="53"/>
                    <a:pt x="53" y="53"/>
                  </a:cubicBezTo>
                  <a:cubicBezTo>
                    <a:pt x="54" y="53"/>
                    <a:pt x="54" y="53"/>
                    <a:pt x="55" y="53"/>
                  </a:cubicBezTo>
                  <a:cubicBezTo>
                    <a:pt x="55" y="54"/>
                    <a:pt x="54" y="55"/>
                    <a:pt x="54" y="55"/>
                  </a:cubicBezTo>
                  <a:cubicBezTo>
                    <a:pt x="48" y="55"/>
                    <a:pt x="48" y="55"/>
                    <a:pt x="48" y="55"/>
                  </a:cubicBezTo>
                  <a:cubicBezTo>
                    <a:pt x="50" y="28"/>
                    <a:pt x="73" y="6"/>
                    <a:pt x="101" y="6"/>
                  </a:cubicBezTo>
                  <a:cubicBezTo>
                    <a:pt x="129" y="6"/>
                    <a:pt x="152" y="28"/>
                    <a:pt x="154" y="55"/>
                  </a:cubicBezTo>
                  <a:close/>
                  <a:moveTo>
                    <a:pt x="79" y="26"/>
                  </a:moveTo>
                  <a:cubicBezTo>
                    <a:pt x="79" y="21"/>
                    <a:pt x="84" y="16"/>
                    <a:pt x="90" y="16"/>
                  </a:cubicBezTo>
                  <a:cubicBezTo>
                    <a:pt x="93" y="16"/>
                    <a:pt x="96" y="18"/>
                    <a:pt x="97" y="22"/>
                  </a:cubicBezTo>
                  <a:cubicBezTo>
                    <a:pt x="91" y="22"/>
                    <a:pt x="85" y="24"/>
                    <a:pt x="79" y="26"/>
                  </a:cubicBezTo>
                  <a:cubicBezTo>
                    <a:pt x="79" y="26"/>
                    <a:pt x="79" y="26"/>
                    <a:pt x="79" y="26"/>
                  </a:cubicBezTo>
                  <a:close/>
                  <a:moveTo>
                    <a:pt x="122" y="26"/>
                  </a:moveTo>
                  <a:cubicBezTo>
                    <a:pt x="117" y="24"/>
                    <a:pt x="111" y="22"/>
                    <a:pt x="105" y="22"/>
                  </a:cubicBezTo>
                  <a:cubicBezTo>
                    <a:pt x="106" y="18"/>
                    <a:pt x="109" y="16"/>
                    <a:pt x="112" y="16"/>
                  </a:cubicBezTo>
                  <a:cubicBezTo>
                    <a:pt x="118" y="16"/>
                    <a:pt x="122" y="21"/>
                    <a:pt x="122" y="26"/>
                  </a:cubicBezTo>
                  <a:close/>
                  <a:moveTo>
                    <a:pt x="52" y="61"/>
                  </a:moveTo>
                  <a:cubicBezTo>
                    <a:pt x="52" y="62"/>
                    <a:pt x="52" y="63"/>
                    <a:pt x="52" y="64"/>
                  </a:cubicBezTo>
                  <a:cubicBezTo>
                    <a:pt x="47" y="64"/>
                    <a:pt x="47" y="64"/>
                    <a:pt x="47" y="64"/>
                  </a:cubicBezTo>
                  <a:cubicBezTo>
                    <a:pt x="47" y="61"/>
                    <a:pt x="47" y="61"/>
                    <a:pt x="47" y="61"/>
                  </a:cubicBezTo>
                  <a:lnTo>
                    <a:pt x="52" y="61"/>
                  </a:lnTo>
                  <a:close/>
                  <a:moveTo>
                    <a:pt x="47" y="71"/>
                  </a:moveTo>
                  <a:cubicBezTo>
                    <a:pt x="47" y="70"/>
                    <a:pt x="47" y="70"/>
                    <a:pt x="47" y="70"/>
                  </a:cubicBezTo>
                  <a:cubicBezTo>
                    <a:pt x="52" y="70"/>
                    <a:pt x="52" y="70"/>
                    <a:pt x="52" y="70"/>
                  </a:cubicBezTo>
                  <a:cubicBezTo>
                    <a:pt x="52" y="70"/>
                    <a:pt x="51" y="71"/>
                    <a:pt x="51" y="71"/>
                  </a:cubicBezTo>
                  <a:cubicBezTo>
                    <a:pt x="51" y="72"/>
                    <a:pt x="51" y="72"/>
                    <a:pt x="51" y="72"/>
                  </a:cubicBezTo>
                  <a:cubicBezTo>
                    <a:pt x="50" y="72"/>
                    <a:pt x="49" y="72"/>
                    <a:pt x="47" y="72"/>
                  </a:cubicBezTo>
                  <a:cubicBezTo>
                    <a:pt x="47" y="72"/>
                    <a:pt x="47" y="72"/>
                    <a:pt x="47" y="71"/>
                  </a:cubicBezTo>
                  <a:close/>
                  <a:moveTo>
                    <a:pt x="151" y="79"/>
                  </a:moveTo>
                  <a:cubicBezTo>
                    <a:pt x="153" y="78"/>
                    <a:pt x="154" y="78"/>
                    <a:pt x="156" y="78"/>
                  </a:cubicBezTo>
                  <a:cubicBezTo>
                    <a:pt x="159" y="79"/>
                    <a:pt x="161" y="83"/>
                    <a:pt x="161" y="87"/>
                  </a:cubicBezTo>
                  <a:cubicBezTo>
                    <a:pt x="161" y="93"/>
                    <a:pt x="157" y="98"/>
                    <a:pt x="151" y="99"/>
                  </a:cubicBezTo>
                  <a:lnTo>
                    <a:pt x="151" y="79"/>
                  </a:lnTo>
                  <a:close/>
                  <a:moveTo>
                    <a:pt x="46" y="78"/>
                  </a:moveTo>
                  <a:cubicBezTo>
                    <a:pt x="47" y="78"/>
                    <a:pt x="48" y="78"/>
                    <a:pt x="48" y="78"/>
                  </a:cubicBezTo>
                  <a:cubicBezTo>
                    <a:pt x="49" y="78"/>
                    <a:pt x="50" y="78"/>
                    <a:pt x="51" y="79"/>
                  </a:cubicBezTo>
                  <a:cubicBezTo>
                    <a:pt x="51" y="99"/>
                    <a:pt x="51" y="99"/>
                    <a:pt x="51" y="99"/>
                  </a:cubicBezTo>
                  <a:cubicBezTo>
                    <a:pt x="45" y="98"/>
                    <a:pt x="41" y="93"/>
                    <a:pt x="41" y="87"/>
                  </a:cubicBezTo>
                  <a:cubicBezTo>
                    <a:pt x="41" y="83"/>
                    <a:pt x="44" y="79"/>
                    <a:pt x="46" y="78"/>
                  </a:cubicBezTo>
                  <a:close/>
                  <a:moveTo>
                    <a:pt x="57" y="98"/>
                  </a:moveTo>
                  <a:cubicBezTo>
                    <a:pt x="57" y="71"/>
                    <a:pt x="57" y="71"/>
                    <a:pt x="57" y="71"/>
                  </a:cubicBezTo>
                  <a:cubicBezTo>
                    <a:pt x="57" y="64"/>
                    <a:pt x="59" y="57"/>
                    <a:pt x="62" y="51"/>
                  </a:cubicBezTo>
                  <a:cubicBezTo>
                    <a:pt x="70" y="48"/>
                    <a:pt x="76" y="42"/>
                    <a:pt x="78" y="34"/>
                  </a:cubicBezTo>
                  <a:cubicBezTo>
                    <a:pt x="85" y="30"/>
                    <a:pt x="93" y="27"/>
                    <a:pt x="101" y="27"/>
                  </a:cubicBezTo>
                  <a:cubicBezTo>
                    <a:pt x="109" y="27"/>
                    <a:pt x="117" y="30"/>
                    <a:pt x="124" y="34"/>
                  </a:cubicBezTo>
                  <a:cubicBezTo>
                    <a:pt x="126" y="42"/>
                    <a:pt x="132" y="48"/>
                    <a:pt x="140" y="51"/>
                  </a:cubicBezTo>
                  <a:cubicBezTo>
                    <a:pt x="143" y="57"/>
                    <a:pt x="144" y="64"/>
                    <a:pt x="144" y="71"/>
                  </a:cubicBezTo>
                  <a:cubicBezTo>
                    <a:pt x="144" y="98"/>
                    <a:pt x="144" y="98"/>
                    <a:pt x="144" y="98"/>
                  </a:cubicBezTo>
                  <a:cubicBezTo>
                    <a:pt x="144" y="116"/>
                    <a:pt x="134" y="132"/>
                    <a:pt x="117" y="139"/>
                  </a:cubicBezTo>
                  <a:cubicBezTo>
                    <a:pt x="116" y="139"/>
                    <a:pt x="115" y="140"/>
                    <a:pt x="115" y="142"/>
                  </a:cubicBezTo>
                  <a:cubicBezTo>
                    <a:pt x="115" y="159"/>
                    <a:pt x="115" y="159"/>
                    <a:pt x="115" y="159"/>
                  </a:cubicBezTo>
                  <a:cubicBezTo>
                    <a:pt x="115" y="160"/>
                    <a:pt x="115" y="161"/>
                    <a:pt x="115"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6" y="139"/>
                    <a:pt x="85" y="139"/>
                  </a:cubicBezTo>
                  <a:cubicBezTo>
                    <a:pt x="68" y="132"/>
                    <a:pt x="57" y="116"/>
                    <a:pt x="57" y="98"/>
                  </a:cubicBezTo>
                  <a:close/>
                  <a:moveTo>
                    <a:pt x="122" y="201"/>
                  </a:moveTo>
                  <a:cubicBezTo>
                    <a:pt x="105" y="189"/>
                    <a:pt x="105" y="189"/>
                    <a:pt x="105" y="189"/>
                  </a:cubicBezTo>
                  <a:cubicBezTo>
                    <a:pt x="119" y="168"/>
                    <a:pt x="119" y="168"/>
                    <a:pt x="119" y="168"/>
                  </a:cubicBezTo>
                  <a:cubicBezTo>
                    <a:pt x="120" y="170"/>
                    <a:pt x="120" y="170"/>
                    <a:pt x="120" y="170"/>
                  </a:cubicBezTo>
                  <a:lnTo>
                    <a:pt x="122" y="201"/>
                  </a:lnTo>
                  <a:close/>
                  <a:moveTo>
                    <a:pt x="82" y="170"/>
                  </a:moveTo>
                  <a:cubicBezTo>
                    <a:pt x="83" y="168"/>
                    <a:pt x="83" y="168"/>
                    <a:pt x="83" y="168"/>
                  </a:cubicBezTo>
                  <a:cubicBezTo>
                    <a:pt x="97" y="189"/>
                    <a:pt x="97" y="189"/>
                    <a:pt x="97" y="189"/>
                  </a:cubicBezTo>
                  <a:cubicBezTo>
                    <a:pt x="80" y="201"/>
                    <a:pt x="80" y="201"/>
                    <a:pt x="80" y="201"/>
                  </a:cubicBezTo>
                  <a:lnTo>
                    <a:pt x="8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199" name="Freeform 99">
              <a:extLst>
                <a:ext uri="{FF2B5EF4-FFF2-40B4-BE49-F238E27FC236}">
                  <a16:creationId xmlns:a16="http://schemas.microsoft.com/office/drawing/2014/main" id="{7174D531-775F-4B03-9B18-991396065BAB}"/>
                </a:ext>
              </a:extLst>
            </p:cNvPr>
            <p:cNvSpPr>
              <a:spLocks/>
            </p:cNvSpPr>
            <p:nvPr/>
          </p:nvSpPr>
          <p:spPr bwMode="auto">
            <a:xfrm>
              <a:off x="212725"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5"/>
                    <a:pt x="14" y="3"/>
                  </a:cubicBezTo>
                  <a:cubicBezTo>
                    <a:pt x="14" y="1"/>
                    <a:pt x="12" y="0"/>
                    <a:pt x="11"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0" name="Freeform 100">
              <a:extLst>
                <a:ext uri="{FF2B5EF4-FFF2-40B4-BE49-F238E27FC236}">
                  <a16:creationId xmlns:a16="http://schemas.microsoft.com/office/drawing/2014/main" id="{7C7B5935-7A1E-428D-B5BC-27E27551D65B}"/>
                </a:ext>
              </a:extLst>
            </p:cNvPr>
            <p:cNvSpPr>
              <a:spLocks/>
            </p:cNvSpPr>
            <p:nvPr/>
          </p:nvSpPr>
          <p:spPr bwMode="auto">
            <a:xfrm>
              <a:off x="292100" y="1168401"/>
              <a:ext cx="36513"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5"/>
                    <a:pt x="14" y="3"/>
                  </a:cubicBezTo>
                  <a:cubicBezTo>
                    <a:pt x="14" y="1"/>
                    <a:pt x="13" y="0"/>
                    <a:pt x="11" y="0"/>
                  </a:cubicBezTo>
                  <a:cubicBezTo>
                    <a:pt x="3" y="0"/>
                    <a:pt x="3" y="0"/>
                    <a:pt x="3" y="0"/>
                  </a:cubicBezTo>
                  <a:cubicBezTo>
                    <a:pt x="2" y="0"/>
                    <a:pt x="0" y="1"/>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1" name="Freeform 101">
              <a:extLst>
                <a:ext uri="{FF2B5EF4-FFF2-40B4-BE49-F238E27FC236}">
                  <a16:creationId xmlns:a16="http://schemas.microsoft.com/office/drawing/2014/main" id="{C970E9C1-F9FA-4BB8-BDF7-430C6D1B20F3}"/>
                </a:ext>
              </a:extLst>
            </p:cNvPr>
            <p:cNvSpPr>
              <a:spLocks/>
            </p:cNvSpPr>
            <p:nvPr/>
          </p:nvSpPr>
          <p:spPr bwMode="auto">
            <a:xfrm>
              <a:off x="1762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2" name="Freeform 102">
              <a:extLst>
                <a:ext uri="{FF2B5EF4-FFF2-40B4-BE49-F238E27FC236}">
                  <a16:creationId xmlns:a16="http://schemas.microsoft.com/office/drawing/2014/main" id="{952DC376-0B29-4D8A-9885-8B5076326FB1}"/>
                </a:ext>
              </a:extLst>
            </p:cNvPr>
            <p:cNvSpPr>
              <a:spLocks/>
            </p:cNvSpPr>
            <p:nvPr/>
          </p:nvSpPr>
          <p:spPr bwMode="auto">
            <a:xfrm>
              <a:off x="1762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3" name="Freeform 103">
              <a:extLst>
                <a:ext uri="{FF2B5EF4-FFF2-40B4-BE49-F238E27FC236}">
                  <a16:creationId xmlns:a16="http://schemas.microsoft.com/office/drawing/2014/main" id="{B0D4EDDF-B22A-4F39-88E2-44D18C8CF92B}"/>
                </a:ext>
              </a:extLst>
            </p:cNvPr>
            <p:cNvSpPr>
              <a:spLocks/>
            </p:cNvSpPr>
            <p:nvPr/>
          </p:nvSpPr>
          <p:spPr bwMode="auto">
            <a:xfrm>
              <a:off x="341313" y="11525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2"/>
                    <a:pt x="8" y="0"/>
                    <a:pt x="6"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4" name="Freeform 104">
              <a:extLst>
                <a:ext uri="{FF2B5EF4-FFF2-40B4-BE49-F238E27FC236}">
                  <a16:creationId xmlns:a16="http://schemas.microsoft.com/office/drawing/2014/main" id="{E480AB1E-91D3-42C4-ADA4-B414F7E4FDE6}"/>
                </a:ext>
              </a:extLst>
            </p:cNvPr>
            <p:cNvSpPr>
              <a:spLocks/>
            </p:cNvSpPr>
            <p:nvPr/>
          </p:nvSpPr>
          <p:spPr bwMode="auto">
            <a:xfrm>
              <a:off x="341313" y="1177926"/>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5" name="Freeform 105">
              <a:extLst>
                <a:ext uri="{FF2B5EF4-FFF2-40B4-BE49-F238E27FC236}">
                  <a16:creationId xmlns:a16="http://schemas.microsoft.com/office/drawing/2014/main" id="{9BB20B12-1F21-48DC-8BA9-EC49EC7CF1F9}"/>
                </a:ext>
              </a:extLst>
            </p:cNvPr>
            <p:cNvSpPr>
              <a:spLocks/>
            </p:cNvSpPr>
            <p:nvPr/>
          </p:nvSpPr>
          <p:spPr bwMode="auto">
            <a:xfrm>
              <a:off x="204788" y="1233488"/>
              <a:ext cx="131763" cy="50800"/>
            </a:xfrm>
            <a:custGeom>
              <a:avLst/>
              <a:gdLst>
                <a:gd name="T0" fmla="*/ 3 w 50"/>
                <a:gd name="T1" fmla="*/ 17 h 19"/>
                <a:gd name="T2" fmla="*/ 6 w 50"/>
                <a:gd name="T3" fmla="*/ 15 h 19"/>
                <a:gd name="T4" fmla="*/ 8 w 50"/>
                <a:gd name="T5" fmla="*/ 12 h 19"/>
                <a:gd name="T6" fmla="*/ 25 w 50"/>
                <a:gd name="T7" fmla="*/ 19 h 19"/>
                <a:gd name="T8" fmla="*/ 25 w 50"/>
                <a:gd name="T9" fmla="*/ 19 h 19"/>
                <a:gd name="T10" fmla="*/ 42 w 50"/>
                <a:gd name="T11" fmla="*/ 12 h 19"/>
                <a:gd name="T12" fmla="*/ 44 w 50"/>
                <a:gd name="T13" fmla="*/ 15 h 19"/>
                <a:gd name="T14" fmla="*/ 47 w 50"/>
                <a:gd name="T15" fmla="*/ 17 h 19"/>
                <a:gd name="T16" fmla="*/ 48 w 50"/>
                <a:gd name="T17" fmla="*/ 16 h 19"/>
                <a:gd name="T18" fmla="*/ 49 w 50"/>
                <a:gd name="T19" fmla="*/ 12 h 19"/>
                <a:gd name="T20" fmla="*/ 42 w 50"/>
                <a:gd name="T21" fmla="*/ 2 h 19"/>
                <a:gd name="T22" fmla="*/ 38 w 50"/>
                <a:gd name="T23" fmla="*/ 1 h 19"/>
                <a:gd name="T24" fmla="*/ 37 w 50"/>
                <a:gd name="T25" fmla="*/ 5 h 19"/>
                <a:gd name="T26" fmla="*/ 38 w 50"/>
                <a:gd name="T27" fmla="*/ 7 h 19"/>
                <a:gd name="T28" fmla="*/ 25 w 50"/>
                <a:gd name="T29" fmla="*/ 13 h 19"/>
                <a:gd name="T30" fmla="*/ 25 w 50"/>
                <a:gd name="T31" fmla="*/ 13 h 19"/>
                <a:gd name="T32" fmla="*/ 12 w 50"/>
                <a:gd name="T33" fmla="*/ 7 h 19"/>
                <a:gd name="T34" fmla="*/ 13 w 50"/>
                <a:gd name="T35" fmla="*/ 5 h 19"/>
                <a:gd name="T36" fmla="*/ 12 w 50"/>
                <a:gd name="T37" fmla="*/ 1 h 19"/>
                <a:gd name="T38" fmla="*/ 8 w 50"/>
                <a:gd name="T39" fmla="*/ 2 h 19"/>
                <a:gd name="T40" fmla="*/ 1 w 50"/>
                <a:gd name="T41" fmla="*/ 12 h 19"/>
                <a:gd name="T42" fmla="*/ 2 w 50"/>
                <a:gd name="T43" fmla="*/ 16 h 19"/>
                <a:gd name="T44" fmla="*/ 3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3" y="17"/>
                  </a:moveTo>
                  <a:cubicBezTo>
                    <a:pt x="4" y="17"/>
                    <a:pt x="5" y="16"/>
                    <a:pt x="6" y="15"/>
                  </a:cubicBezTo>
                  <a:cubicBezTo>
                    <a:pt x="8" y="12"/>
                    <a:pt x="8" y="12"/>
                    <a:pt x="8" y="12"/>
                  </a:cubicBezTo>
                  <a:cubicBezTo>
                    <a:pt x="13" y="16"/>
                    <a:pt x="19" y="19"/>
                    <a:pt x="25" y="19"/>
                  </a:cubicBezTo>
                  <a:cubicBezTo>
                    <a:pt x="25" y="19"/>
                    <a:pt x="25" y="19"/>
                    <a:pt x="25" y="19"/>
                  </a:cubicBezTo>
                  <a:cubicBezTo>
                    <a:pt x="31" y="19"/>
                    <a:pt x="37" y="16"/>
                    <a:pt x="42" y="12"/>
                  </a:cubicBezTo>
                  <a:cubicBezTo>
                    <a:pt x="44" y="15"/>
                    <a:pt x="44" y="15"/>
                    <a:pt x="44" y="15"/>
                  </a:cubicBezTo>
                  <a:cubicBezTo>
                    <a:pt x="45" y="16"/>
                    <a:pt x="46" y="17"/>
                    <a:pt x="47" y="17"/>
                  </a:cubicBezTo>
                  <a:cubicBezTo>
                    <a:pt x="47" y="17"/>
                    <a:pt x="48" y="17"/>
                    <a:pt x="48" y="16"/>
                  </a:cubicBezTo>
                  <a:cubicBezTo>
                    <a:pt x="50" y="15"/>
                    <a:pt x="50" y="13"/>
                    <a:pt x="49" y="12"/>
                  </a:cubicBezTo>
                  <a:cubicBezTo>
                    <a:pt x="42" y="2"/>
                    <a:pt x="42" y="2"/>
                    <a:pt x="42" y="2"/>
                  </a:cubicBezTo>
                  <a:cubicBezTo>
                    <a:pt x="41" y="0"/>
                    <a:pt x="39" y="0"/>
                    <a:pt x="38" y="1"/>
                  </a:cubicBezTo>
                  <a:cubicBezTo>
                    <a:pt x="36" y="2"/>
                    <a:pt x="36" y="4"/>
                    <a:pt x="37" y="5"/>
                  </a:cubicBezTo>
                  <a:cubicBezTo>
                    <a:pt x="38" y="7"/>
                    <a:pt x="38" y="7"/>
                    <a:pt x="38" y="7"/>
                  </a:cubicBezTo>
                  <a:cubicBezTo>
                    <a:pt x="35" y="11"/>
                    <a:pt x="30" y="13"/>
                    <a:pt x="25" y="13"/>
                  </a:cubicBezTo>
                  <a:cubicBezTo>
                    <a:pt x="25" y="13"/>
                    <a:pt x="25" y="13"/>
                    <a:pt x="25" y="13"/>
                  </a:cubicBezTo>
                  <a:cubicBezTo>
                    <a:pt x="20" y="13"/>
                    <a:pt x="15" y="11"/>
                    <a:pt x="12" y="7"/>
                  </a:cubicBezTo>
                  <a:cubicBezTo>
                    <a:pt x="13" y="5"/>
                    <a:pt x="13" y="5"/>
                    <a:pt x="13" y="5"/>
                  </a:cubicBezTo>
                  <a:cubicBezTo>
                    <a:pt x="14" y="4"/>
                    <a:pt x="14" y="2"/>
                    <a:pt x="12" y="1"/>
                  </a:cubicBezTo>
                  <a:cubicBezTo>
                    <a:pt x="11" y="0"/>
                    <a:pt x="9" y="0"/>
                    <a:pt x="8" y="2"/>
                  </a:cubicBezTo>
                  <a:cubicBezTo>
                    <a:pt x="1" y="12"/>
                    <a:pt x="1" y="12"/>
                    <a:pt x="1" y="12"/>
                  </a:cubicBezTo>
                  <a:cubicBezTo>
                    <a:pt x="0" y="13"/>
                    <a:pt x="0" y="15"/>
                    <a:pt x="2" y="16"/>
                  </a:cubicBezTo>
                  <a:cubicBezTo>
                    <a:pt x="2" y="17"/>
                    <a:pt x="3"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06" name="グループ化 205">
            <a:extLst>
              <a:ext uri="{FF2B5EF4-FFF2-40B4-BE49-F238E27FC236}">
                <a16:creationId xmlns:a16="http://schemas.microsoft.com/office/drawing/2014/main" id="{FE2BE141-F82B-4C0C-ABFC-5B371A4EEB7B}"/>
              </a:ext>
            </a:extLst>
          </p:cNvPr>
          <p:cNvGrpSpPr>
            <a:grpSpLocks noChangeAspect="1"/>
          </p:cNvGrpSpPr>
          <p:nvPr/>
        </p:nvGrpSpPr>
        <p:grpSpPr>
          <a:xfrm>
            <a:off x="3904887" y="5559620"/>
            <a:ext cx="227250" cy="295086"/>
            <a:chOff x="4763" y="2049844"/>
            <a:chExt cx="531813" cy="690563"/>
          </a:xfrm>
          <a:solidFill>
            <a:schemeClr val="bg1">
              <a:lumMod val="50000"/>
            </a:schemeClr>
          </a:solidFill>
        </p:grpSpPr>
        <p:sp>
          <p:nvSpPr>
            <p:cNvPr id="207" name="Freeform 28">
              <a:extLst>
                <a:ext uri="{FF2B5EF4-FFF2-40B4-BE49-F238E27FC236}">
                  <a16:creationId xmlns:a16="http://schemas.microsoft.com/office/drawing/2014/main" id="{F5BDB501-A558-4DEF-AABB-CBDDE00BEE59}"/>
                </a:ext>
              </a:extLst>
            </p:cNvPr>
            <p:cNvSpPr>
              <a:spLocks noEditPoints="1"/>
            </p:cNvSpPr>
            <p:nvPr/>
          </p:nvSpPr>
          <p:spPr bwMode="auto">
            <a:xfrm>
              <a:off x="4763" y="2049844"/>
              <a:ext cx="531813" cy="666750"/>
            </a:xfrm>
            <a:custGeom>
              <a:avLst/>
              <a:gdLst>
                <a:gd name="T0" fmla="*/ 6 w 202"/>
                <a:gd name="T1" fmla="*/ 251 h 254"/>
                <a:gd name="T2" fmla="*/ 45 w 202"/>
                <a:gd name="T3" fmla="*/ 196 h 254"/>
                <a:gd name="T4" fmla="*/ 65 w 202"/>
                <a:gd name="T5" fmla="*/ 191 h 254"/>
                <a:gd name="T6" fmla="*/ 87 w 202"/>
                <a:gd name="T7" fmla="*/ 145 h 254"/>
                <a:gd name="T8" fmla="*/ 57 w 202"/>
                <a:gd name="T9" fmla="*/ 102 h 254"/>
                <a:gd name="T10" fmla="*/ 65 w 202"/>
                <a:gd name="T11" fmla="*/ 50 h 254"/>
                <a:gd name="T12" fmla="*/ 113 w 202"/>
                <a:gd name="T13" fmla="*/ 33 h 254"/>
                <a:gd name="T14" fmla="*/ 144 w 202"/>
                <a:gd name="T15" fmla="*/ 102 h 254"/>
                <a:gd name="T16" fmla="*/ 115 w 202"/>
                <a:gd name="T17" fmla="*/ 145 h 254"/>
                <a:gd name="T18" fmla="*/ 137 w 202"/>
                <a:gd name="T19" fmla="*/ 191 h 254"/>
                <a:gd name="T20" fmla="*/ 196 w 202"/>
                <a:gd name="T21" fmla="*/ 251 h 254"/>
                <a:gd name="T22" fmla="*/ 199 w 202"/>
                <a:gd name="T23" fmla="*/ 254 h 254"/>
                <a:gd name="T24" fmla="*/ 159 w 202"/>
                <a:gd name="T25" fmla="*/ 190 h 254"/>
                <a:gd name="T26" fmla="*/ 121 w 202"/>
                <a:gd name="T27" fmla="*/ 162 h 254"/>
                <a:gd name="T28" fmla="*/ 150 w 202"/>
                <a:gd name="T29" fmla="*/ 109 h 254"/>
                <a:gd name="T30" fmla="*/ 158 w 202"/>
                <a:gd name="T31" fmla="*/ 76 h 254"/>
                <a:gd name="T32" fmla="*/ 163 w 202"/>
                <a:gd name="T33" fmla="*/ 54 h 254"/>
                <a:gd name="T34" fmla="*/ 147 w 202"/>
                <a:gd name="T35" fmla="*/ 37 h 254"/>
                <a:gd name="T36" fmla="*/ 96 w 202"/>
                <a:gd name="T37" fmla="*/ 1 h 254"/>
                <a:gd name="T38" fmla="*/ 39 w 202"/>
                <a:gd name="T39" fmla="*/ 52 h 254"/>
                <a:gd name="T40" fmla="*/ 39 w 202"/>
                <a:gd name="T41" fmla="*/ 53 h 254"/>
                <a:gd name="T42" fmla="*/ 40 w 202"/>
                <a:gd name="T43" fmla="*/ 54 h 254"/>
                <a:gd name="T44" fmla="*/ 47 w 202"/>
                <a:gd name="T45" fmla="*/ 75 h 254"/>
                <a:gd name="T46" fmla="*/ 35 w 202"/>
                <a:gd name="T47" fmla="*/ 91 h 254"/>
                <a:gd name="T48" fmla="*/ 81 w 202"/>
                <a:gd name="T49" fmla="*/ 147 h 254"/>
                <a:gd name="T50" fmla="*/ 63 w 202"/>
                <a:gd name="T51" fmla="*/ 185 h 254"/>
                <a:gd name="T52" fmla="*/ 0 w 202"/>
                <a:gd name="T53" fmla="*/ 251 h 254"/>
                <a:gd name="T54" fmla="*/ 46 w 202"/>
                <a:gd name="T55" fmla="*/ 82 h 254"/>
                <a:gd name="T56" fmla="*/ 51 w 202"/>
                <a:gd name="T57" fmla="*/ 83 h 254"/>
                <a:gd name="T58" fmla="*/ 41 w 202"/>
                <a:gd name="T59" fmla="*/ 91 h 254"/>
                <a:gd name="T60" fmla="*/ 151 w 202"/>
                <a:gd name="T61" fmla="*/ 103 h 254"/>
                <a:gd name="T62" fmla="*/ 156 w 202"/>
                <a:gd name="T63" fmla="*/ 82 h 254"/>
                <a:gd name="T64" fmla="*/ 151 w 202"/>
                <a:gd name="T65" fmla="*/ 103 h 254"/>
                <a:gd name="T66" fmla="*/ 96 w 202"/>
                <a:gd name="T67" fmla="*/ 7 h 254"/>
                <a:gd name="T68" fmla="*/ 141 w 202"/>
                <a:gd name="T69" fmla="*/ 39 h 254"/>
                <a:gd name="T70" fmla="*/ 144 w 202"/>
                <a:gd name="T71" fmla="*/ 43 h 254"/>
                <a:gd name="T72" fmla="*/ 158 w 202"/>
                <a:gd name="T73" fmla="*/ 51 h 254"/>
                <a:gd name="T74" fmla="*/ 117 w 202"/>
                <a:gd name="T75" fmla="*/ 28 h 254"/>
                <a:gd name="T76" fmla="*/ 106 w 202"/>
                <a:gd name="T77" fmla="*/ 16 h 254"/>
                <a:gd name="T78" fmla="*/ 103 w 202"/>
                <a:gd name="T79" fmla="*/ 18 h 254"/>
                <a:gd name="T80" fmla="*/ 112 w 202"/>
                <a:gd name="T81" fmla="*/ 24 h 254"/>
                <a:gd name="T82" fmla="*/ 82 w 202"/>
                <a:gd name="T83" fmla="*/ 42 h 254"/>
                <a:gd name="T84" fmla="*/ 57 w 202"/>
                <a:gd name="T85" fmla="*/ 43 h 254"/>
                <a:gd name="T86" fmla="*/ 55 w 202"/>
                <a:gd name="T87" fmla="*/ 49 h 254"/>
                <a:gd name="T88" fmla="*/ 52 w 202"/>
                <a:gd name="T89" fmla="*/ 6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54">
                  <a:moveTo>
                    <a:pt x="3" y="254"/>
                  </a:moveTo>
                  <a:cubicBezTo>
                    <a:pt x="4" y="254"/>
                    <a:pt x="6" y="253"/>
                    <a:pt x="6" y="251"/>
                  </a:cubicBezTo>
                  <a:cubicBezTo>
                    <a:pt x="6" y="251"/>
                    <a:pt x="6" y="251"/>
                    <a:pt x="6" y="251"/>
                  </a:cubicBezTo>
                  <a:cubicBezTo>
                    <a:pt x="6" y="226"/>
                    <a:pt x="23" y="202"/>
                    <a:pt x="45" y="196"/>
                  </a:cubicBezTo>
                  <a:cubicBezTo>
                    <a:pt x="58" y="193"/>
                    <a:pt x="58" y="193"/>
                    <a:pt x="58" y="193"/>
                  </a:cubicBezTo>
                  <a:cubicBezTo>
                    <a:pt x="65" y="191"/>
                    <a:pt x="65" y="191"/>
                    <a:pt x="65" y="191"/>
                  </a:cubicBezTo>
                  <a:cubicBezTo>
                    <a:pt x="77" y="187"/>
                    <a:pt x="87" y="175"/>
                    <a:pt x="87" y="162"/>
                  </a:cubicBezTo>
                  <a:cubicBezTo>
                    <a:pt x="87" y="145"/>
                    <a:pt x="87" y="145"/>
                    <a:pt x="87" y="145"/>
                  </a:cubicBezTo>
                  <a:cubicBezTo>
                    <a:pt x="87" y="144"/>
                    <a:pt x="86" y="143"/>
                    <a:pt x="85" y="142"/>
                  </a:cubicBezTo>
                  <a:cubicBezTo>
                    <a:pt x="68" y="136"/>
                    <a:pt x="57" y="120"/>
                    <a:pt x="57" y="102"/>
                  </a:cubicBezTo>
                  <a:cubicBezTo>
                    <a:pt x="57" y="75"/>
                    <a:pt x="57" y="75"/>
                    <a:pt x="57" y="75"/>
                  </a:cubicBezTo>
                  <a:cubicBezTo>
                    <a:pt x="57" y="65"/>
                    <a:pt x="60" y="57"/>
                    <a:pt x="65" y="50"/>
                  </a:cubicBezTo>
                  <a:cubicBezTo>
                    <a:pt x="71" y="50"/>
                    <a:pt x="77" y="49"/>
                    <a:pt x="83" y="47"/>
                  </a:cubicBezTo>
                  <a:cubicBezTo>
                    <a:pt x="97" y="44"/>
                    <a:pt x="108" y="38"/>
                    <a:pt x="113" y="33"/>
                  </a:cubicBezTo>
                  <a:cubicBezTo>
                    <a:pt x="131" y="38"/>
                    <a:pt x="144" y="55"/>
                    <a:pt x="144" y="75"/>
                  </a:cubicBezTo>
                  <a:cubicBezTo>
                    <a:pt x="144" y="102"/>
                    <a:pt x="144" y="102"/>
                    <a:pt x="144" y="102"/>
                  </a:cubicBezTo>
                  <a:cubicBezTo>
                    <a:pt x="144" y="120"/>
                    <a:pt x="134" y="136"/>
                    <a:pt x="117" y="142"/>
                  </a:cubicBezTo>
                  <a:cubicBezTo>
                    <a:pt x="116" y="143"/>
                    <a:pt x="115" y="144"/>
                    <a:pt x="115" y="145"/>
                  </a:cubicBezTo>
                  <a:cubicBezTo>
                    <a:pt x="115" y="162"/>
                    <a:pt x="115" y="162"/>
                    <a:pt x="115" y="162"/>
                  </a:cubicBezTo>
                  <a:cubicBezTo>
                    <a:pt x="115" y="175"/>
                    <a:pt x="125" y="187"/>
                    <a:pt x="137" y="191"/>
                  </a:cubicBezTo>
                  <a:cubicBezTo>
                    <a:pt x="157" y="196"/>
                    <a:pt x="157" y="196"/>
                    <a:pt x="157" y="196"/>
                  </a:cubicBezTo>
                  <a:cubicBezTo>
                    <a:pt x="179" y="202"/>
                    <a:pt x="196" y="226"/>
                    <a:pt x="196" y="251"/>
                  </a:cubicBezTo>
                  <a:cubicBezTo>
                    <a:pt x="196" y="251"/>
                    <a:pt x="196" y="251"/>
                    <a:pt x="196" y="251"/>
                  </a:cubicBezTo>
                  <a:cubicBezTo>
                    <a:pt x="196" y="253"/>
                    <a:pt x="198" y="254"/>
                    <a:pt x="199" y="254"/>
                  </a:cubicBezTo>
                  <a:cubicBezTo>
                    <a:pt x="201" y="254"/>
                    <a:pt x="202" y="253"/>
                    <a:pt x="202" y="251"/>
                  </a:cubicBezTo>
                  <a:cubicBezTo>
                    <a:pt x="202" y="224"/>
                    <a:pt x="183" y="197"/>
                    <a:pt x="159" y="190"/>
                  </a:cubicBezTo>
                  <a:cubicBezTo>
                    <a:pt x="138" y="185"/>
                    <a:pt x="138" y="185"/>
                    <a:pt x="138" y="185"/>
                  </a:cubicBezTo>
                  <a:cubicBezTo>
                    <a:pt x="129" y="182"/>
                    <a:pt x="121" y="172"/>
                    <a:pt x="121" y="162"/>
                  </a:cubicBezTo>
                  <a:cubicBezTo>
                    <a:pt x="121" y="147"/>
                    <a:pt x="121" y="147"/>
                    <a:pt x="121" y="147"/>
                  </a:cubicBezTo>
                  <a:cubicBezTo>
                    <a:pt x="137" y="140"/>
                    <a:pt x="148" y="126"/>
                    <a:pt x="150" y="109"/>
                  </a:cubicBezTo>
                  <a:cubicBezTo>
                    <a:pt x="159" y="108"/>
                    <a:pt x="167" y="100"/>
                    <a:pt x="167" y="91"/>
                  </a:cubicBezTo>
                  <a:cubicBezTo>
                    <a:pt x="167" y="84"/>
                    <a:pt x="163" y="78"/>
                    <a:pt x="158" y="76"/>
                  </a:cubicBezTo>
                  <a:cubicBezTo>
                    <a:pt x="157" y="76"/>
                    <a:pt x="156" y="76"/>
                    <a:pt x="156" y="76"/>
                  </a:cubicBezTo>
                  <a:cubicBezTo>
                    <a:pt x="156" y="68"/>
                    <a:pt x="159" y="60"/>
                    <a:pt x="163" y="54"/>
                  </a:cubicBezTo>
                  <a:cubicBezTo>
                    <a:pt x="164" y="54"/>
                    <a:pt x="165" y="52"/>
                    <a:pt x="164" y="51"/>
                  </a:cubicBezTo>
                  <a:cubicBezTo>
                    <a:pt x="162" y="43"/>
                    <a:pt x="155" y="38"/>
                    <a:pt x="147" y="37"/>
                  </a:cubicBezTo>
                  <a:cubicBezTo>
                    <a:pt x="147" y="31"/>
                    <a:pt x="145" y="26"/>
                    <a:pt x="141" y="20"/>
                  </a:cubicBezTo>
                  <a:cubicBezTo>
                    <a:pt x="132" y="9"/>
                    <a:pt x="116" y="2"/>
                    <a:pt x="96" y="1"/>
                  </a:cubicBezTo>
                  <a:cubicBezTo>
                    <a:pt x="66" y="0"/>
                    <a:pt x="41" y="33"/>
                    <a:pt x="39" y="52"/>
                  </a:cubicBezTo>
                  <a:cubicBezTo>
                    <a:pt x="39" y="52"/>
                    <a:pt x="39" y="52"/>
                    <a:pt x="39" y="52"/>
                  </a:cubicBezTo>
                  <a:cubicBezTo>
                    <a:pt x="39" y="52"/>
                    <a:pt x="39" y="52"/>
                    <a:pt x="39" y="53"/>
                  </a:cubicBezTo>
                  <a:cubicBezTo>
                    <a:pt x="39" y="53"/>
                    <a:pt x="39" y="53"/>
                    <a:pt x="39" y="53"/>
                  </a:cubicBezTo>
                  <a:cubicBezTo>
                    <a:pt x="39" y="53"/>
                    <a:pt x="39" y="53"/>
                    <a:pt x="39" y="53"/>
                  </a:cubicBezTo>
                  <a:cubicBezTo>
                    <a:pt x="39" y="54"/>
                    <a:pt x="39" y="54"/>
                    <a:pt x="40" y="54"/>
                  </a:cubicBezTo>
                  <a:cubicBezTo>
                    <a:pt x="40" y="54"/>
                    <a:pt x="40" y="54"/>
                    <a:pt x="40" y="54"/>
                  </a:cubicBezTo>
                  <a:cubicBezTo>
                    <a:pt x="44" y="59"/>
                    <a:pt x="47" y="67"/>
                    <a:pt x="47" y="75"/>
                  </a:cubicBezTo>
                  <a:cubicBezTo>
                    <a:pt x="46" y="76"/>
                    <a:pt x="45" y="76"/>
                    <a:pt x="44" y="76"/>
                  </a:cubicBezTo>
                  <a:cubicBezTo>
                    <a:pt x="39" y="78"/>
                    <a:pt x="35" y="84"/>
                    <a:pt x="35" y="91"/>
                  </a:cubicBezTo>
                  <a:cubicBezTo>
                    <a:pt x="35" y="100"/>
                    <a:pt x="43" y="108"/>
                    <a:pt x="52" y="109"/>
                  </a:cubicBezTo>
                  <a:cubicBezTo>
                    <a:pt x="54" y="126"/>
                    <a:pt x="65" y="140"/>
                    <a:pt x="81" y="147"/>
                  </a:cubicBezTo>
                  <a:cubicBezTo>
                    <a:pt x="81" y="162"/>
                    <a:pt x="81" y="162"/>
                    <a:pt x="81" y="162"/>
                  </a:cubicBezTo>
                  <a:cubicBezTo>
                    <a:pt x="81" y="172"/>
                    <a:pt x="73" y="182"/>
                    <a:pt x="63" y="185"/>
                  </a:cubicBezTo>
                  <a:cubicBezTo>
                    <a:pt x="43" y="190"/>
                    <a:pt x="43" y="190"/>
                    <a:pt x="43" y="190"/>
                  </a:cubicBezTo>
                  <a:cubicBezTo>
                    <a:pt x="19" y="197"/>
                    <a:pt x="0" y="224"/>
                    <a:pt x="0" y="251"/>
                  </a:cubicBezTo>
                  <a:cubicBezTo>
                    <a:pt x="0" y="253"/>
                    <a:pt x="1" y="254"/>
                    <a:pt x="3" y="254"/>
                  </a:cubicBezTo>
                  <a:close/>
                  <a:moveTo>
                    <a:pt x="46" y="82"/>
                  </a:moveTo>
                  <a:cubicBezTo>
                    <a:pt x="47" y="82"/>
                    <a:pt x="48" y="81"/>
                    <a:pt x="48" y="81"/>
                  </a:cubicBezTo>
                  <a:cubicBezTo>
                    <a:pt x="49" y="81"/>
                    <a:pt x="50" y="82"/>
                    <a:pt x="51" y="83"/>
                  </a:cubicBezTo>
                  <a:cubicBezTo>
                    <a:pt x="51" y="103"/>
                    <a:pt x="51" y="103"/>
                    <a:pt x="51" y="103"/>
                  </a:cubicBezTo>
                  <a:cubicBezTo>
                    <a:pt x="45" y="101"/>
                    <a:pt x="41" y="96"/>
                    <a:pt x="41" y="91"/>
                  </a:cubicBezTo>
                  <a:cubicBezTo>
                    <a:pt x="41" y="87"/>
                    <a:pt x="44" y="83"/>
                    <a:pt x="46" y="82"/>
                  </a:cubicBezTo>
                  <a:close/>
                  <a:moveTo>
                    <a:pt x="151" y="103"/>
                  </a:moveTo>
                  <a:cubicBezTo>
                    <a:pt x="151" y="83"/>
                    <a:pt x="151" y="83"/>
                    <a:pt x="151" y="83"/>
                  </a:cubicBezTo>
                  <a:cubicBezTo>
                    <a:pt x="153" y="81"/>
                    <a:pt x="154" y="81"/>
                    <a:pt x="156" y="82"/>
                  </a:cubicBezTo>
                  <a:cubicBezTo>
                    <a:pt x="159" y="83"/>
                    <a:pt x="161" y="87"/>
                    <a:pt x="161" y="91"/>
                  </a:cubicBezTo>
                  <a:cubicBezTo>
                    <a:pt x="161" y="96"/>
                    <a:pt x="157" y="101"/>
                    <a:pt x="151" y="103"/>
                  </a:cubicBezTo>
                  <a:close/>
                  <a:moveTo>
                    <a:pt x="45" y="51"/>
                  </a:moveTo>
                  <a:cubicBezTo>
                    <a:pt x="48" y="35"/>
                    <a:pt x="71" y="6"/>
                    <a:pt x="96" y="7"/>
                  </a:cubicBezTo>
                  <a:cubicBezTo>
                    <a:pt x="113" y="8"/>
                    <a:pt x="129" y="15"/>
                    <a:pt x="136" y="24"/>
                  </a:cubicBezTo>
                  <a:cubicBezTo>
                    <a:pt x="140" y="29"/>
                    <a:pt x="142" y="34"/>
                    <a:pt x="141" y="39"/>
                  </a:cubicBezTo>
                  <a:cubicBezTo>
                    <a:pt x="141" y="41"/>
                    <a:pt x="142" y="43"/>
                    <a:pt x="143" y="43"/>
                  </a:cubicBezTo>
                  <a:cubicBezTo>
                    <a:pt x="143" y="43"/>
                    <a:pt x="144" y="43"/>
                    <a:pt x="144" y="43"/>
                  </a:cubicBezTo>
                  <a:cubicBezTo>
                    <a:pt x="144" y="43"/>
                    <a:pt x="144" y="43"/>
                    <a:pt x="144" y="43"/>
                  </a:cubicBezTo>
                  <a:cubicBezTo>
                    <a:pt x="150" y="43"/>
                    <a:pt x="155" y="46"/>
                    <a:pt x="158" y="51"/>
                  </a:cubicBezTo>
                  <a:cubicBezTo>
                    <a:pt x="154" y="56"/>
                    <a:pt x="151" y="63"/>
                    <a:pt x="150" y="70"/>
                  </a:cubicBezTo>
                  <a:cubicBezTo>
                    <a:pt x="148" y="50"/>
                    <a:pt x="135" y="34"/>
                    <a:pt x="117" y="28"/>
                  </a:cubicBezTo>
                  <a:cubicBezTo>
                    <a:pt x="118" y="26"/>
                    <a:pt x="118" y="24"/>
                    <a:pt x="118" y="23"/>
                  </a:cubicBezTo>
                  <a:cubicBezTo>
                    <a:pt x="117" y="20"/>
                    <a:pt x="114" y="17"/>
                    <a:pt x="106" y="16"/>
                  </a:cubicBezTo>
                  <a:cubicBezTo>
                    <a:pt x="105" y="15"/>
                    <a:pt x="103" y="16"/>
                    <a:pt x="103" y="18"/>
                  </a:cubicBezTo>
                  <a:cubicBezTo>
                    <a:pt x="103" y="18"/>
                    <a:pt x="103" y="18"/>
                    <a:pt x="103" y="18"/>
                  </a:cubicBezTo>
                  <a:cubicBezTo>
                    <a:pt x="103" y="20"/>
                    <a:pt x="104" y="21"/>
                    <a:pt x="105" y="21"/>
                  </a:cubicBezTo>
                  <a:cubicBezTo>
                    <a:pt x="110" y="22"/>
                    <a:pt x="111" y="23"/>
                    <a:pt x="112" y="24"/>
                  </a:cubicBezTo>
                  <a:cubicBezTo>
                    <a:pt x="112" y="25"/>
                    <a:pt x="112" y="26"/>
                    <a:pt x="111" y="26"/>
                  </a:cubicBezTo>
                  <a:cubicBezTo>
                    <a:pt x="109" y="31"/>
                    <a:pt x="98" y="37"/>
                    <a:pt x="82" y="42"/>
                  </a:cubicBezTo>
                  <a:cubicBezTo>
                    <a:pt x="73" y="44"/>
                    <a:pt x="64" y="44"/>
                    <a:pt x="57" y="43"/>
                  </a:cubicBezTo>
                  <a:cubicBezTo>
                    <a:pt x="57" y="43"/>
                    <a:pt x="57" y="43"/>
                    <a:pt x="57" y="43"/>
                  </a:cubicBezTo>
                  <a:cubicBezTo>
                    <a:pt x="55" y="43"/>
                    <a:pt x="53" y="44"/>
                    <a:pt x="53" y="46"/>
                  </a:cubicBezTo>
                  <a:cubicBezTo>
                    <a:pt x="53" y="47"/>
                    <a:pt x="54" y="49"/>
                    <a:pt x="55" y="49"/>
                  </a:cubicBezTo>
                  <a:cubicBezTo>
                    <a:pt x="56" y="49"/>
                    <a:pt x="57" y="49"/>
                    <a:pt x="58" y="49"/>
                  </a:cubicBezTo>
                  <a:cubicBezTo>
                    <a:pt x="55" y="55"/>
                    <a:pt x="53" y="60"/>
                    <a:pt x="52" y="67"/>
                  </a:cubicBezTo>
                  <a:cubicBezTo>
                    <a:pt x="51" y="61"/>
                    <a:pt x="48" y="56"/>
                    <a:pt x="4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8" name="Freeform 29">
              <a:extLst>
                <a:ext uri="{FF2B5EF4-FFF2-40B4-BE49-F238E27FC236}">
                  <a16:creationId xmlns:a16="http://schemas.microsoft.com/office/drawing/2014/main" id="{2A204A1F-C58F-464E-9372-7CBFA54715EF}"/>
                </a:ext>
              </a:extLst>
            </p:cNvPr>
            <p:cNvSpPr>
              <a:spLocks/>
            </p:cNvSpPr>
            <p:nvPr/>
          </p:nvSpPr>
          <p:spPr bwMode="auto">
            <a:xfrm>
              <a:off x="204788" y="2551494"/>
              <a:ext cx="131763" cy="188913"/>
            </a:xfrm>
            <a:custGeom>
              <a:avLst/>
              <a:gdLst>
                <a:gd name="T0" fmla="*/ 25 w 50"/>
                <a:gd name="T1" fmla="*/ 11 h 72"/>
                <a:gd name="T2" fmla="*/ 39 w 50"/>
                <a:gd name="T3" fmla="*/ 25 h 72"/>
                <a:gd name="T4" fmla="*/ 45 w 50"/>
                <a:gd name="T5" fmla="*/ 31 h 72"/>
                <a:gd name="T6" fmla="*/ 50 w 50"/>
                <a:gd name="T7" fmla="*/ 25 h 72"/>
                <a:gd name="T8" fmla="*/ 25 w 50"/>
                <a:gd name="T9" fmla="*/ 0 h 72"/>
                <a:gd name="T10" fmla="*/ 0 w 50"/>
                <a:gd name="T11" fmla="*/ 25 h 72"/>
                <a:gd name="T12" fmla="*/ 0 w 50"/>
                <a:gd name="T13" fmla="*/ 60 h 72"/>
                <a:gd name="T14" fmla="*/ 0 w 50"/>
                <a:gd name="T15" fmla="*/ 72 h 72"/>
                <a:gd name="T16" fmla="*/ 11 w 50"/>
                <a:gd name="T17" fmla="*/ 72 h 72"/>
                <a:gd name="T18" fmla="*/ 11 w 50"/>
                <a:gd name="T19" fmla="*/ 60 h 72"/>
                <a:gd name="T20" fmla="*/ 11 w 50"/>
                <a:gd name="T21" fmla="*/ 25 h 72"/>
                <a:gd name="T22" fmla="*/ 25 w 50"/>
                <a:gd name="T23"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2">
                  <a:moveTo>
                    <a:pt x="25" y="11"/>
                  </a:moveTo>
                  <a:cubicBezTo>
                    <a:pt x="33" y="11"/>
                    <a:pt x="39" y="18"/>
                    <a:pt x="39" y="25"/>
                  </a:cubicBezTo>
                  <a:cubicBezTo>
                    <a:pt x="39" y="28"/>
                    <a:pt x="42" y="31"/>
                    <a:pt x="45" y="31"/>
                  </a:cubicBezTo>
                  <a:cubicBezTo>
                    <a:pt x="48" y="31"/>
                    <a:pt x="50" y="28"/>
                    <a:pt x="50" y="25"/>
                  </a:cubicBezTo>
                  <a:cubicBezTo>
                    <a:pt x="50" y="11"/>
                    <a:pt x="39" y="0"/>
                    <a:pt x="25" y="0"/>
                  </a:cubicBezTo>
                  <a:cubicBezTo>
                    <a:pt x="11" y="0"/>
                    <a:pt x="0" y="11"/>
                    <a:pt x="0" y="25"/>
                  </a:cubicBezTo>
                  <a:cubicBezTo>
                    <a:pt x="0" y="60"/>
                    <a:pt x="0" y="60"/>
                    <a:pt x="0" y="60"/>
                  </a:cubicBezTo>
                  <a:cubicBezTo>
                    <a:pt x="0" y="72"/>
                    <a:pt x="0" y="72"/>
                    <a:pt x="0" y="72"/>
                  </a:cubicBezTo>
                  <a:cubicBezTo>
                    <a:pt x="11" y="72"/>
                    <a:pt x="11" y="72"/>
                    <a:pt x="11" y="72"/>
                  </a:cubicBezTo>
                  <a:cubicBezTo>
                    <a:pt x="11" y="60"/>
                    <a:pt x="11" y="60"/>
                    <a:pt x="11" y="60"/>
                  </a:cubicBezTo>
                  <a:cubicBezTo>
                    <a:pt x="11" y="25"/>
                    <a:pt x="11" y="25"/>
                    <a:pt x="11" y="25"/>
                  </a:cubicBezTo>
                  <a:cubicBezTo>
                    <a:pt x="11" y="18"/>
                    <a:pt x="17"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09" name="Freeform 352">
              <a:extLst>
                <a:ext uri="{FF2B5EF4-FFF2-40B4-BE49-F238E27FC236}">
                  <a16:creationId xmlns:a16="http://schemas.microsoft.com/office/drawing/2014/main" id="{446BA229-BBE6-4114-8AD0-900EF11C5515}"/>
                </a:ext>
              </a:extLst>
            </p:cNvPr>
            <p:cNvSpPr>
              <a:spLocks/>
            </p:cNvSpPr>
            <p:nvPr/>
          </p:nvSpPr>
          <p:spPr bwMode="auto">
            <a:xfrm>
              <a:off x="212726"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2" y="6"/>
                    <a:pt x="14" y="4"/>
                    <a:pt x="14" y="3"/>
                  </a:cubicBezTo>
                  <a:cubicBezTo>
                    <a:pt x="14" y="1"/>
                    <a:pt x="12" y="0"/>
                    <a:pt x="1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0" name="Freeform 353">
              <a:extLst>
                <a:ext uri="{FF2B5EF4-FFF2-40B4-BE49-F238E27FC236}">
                  <a16:creationId xmlns:a16="http://schemas.microsoft.com/office/drawing/2014/main" id="{9E5AD316-8E78-4798-80FC-B0873A0D3CDC}"/>
                </a:ext>
              </a:extLst>
            </p:cNvPr>
            <p:cNvSpPr>
              <a:spLocks/>
            </p:cNvSpPr>
            <p:nvPr/>
          </p:nvSpPr>
          <p:spPr bwMode="auto">
            <a:xfrm>
              <a:off x="292101" y="2257806"/>
              <a:ext cx="36513" cy="14288"/>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1" name="Freeform 354">
              <a:extLst>
                <a:ext uri="{FF2B5EF4-FFF2-40B4-BE49-F238E27FC236}">
                  <a16:creationId xmlns:a16="http://schemas.microsoft.com/office/drawing/2014/main" id="{CA05D6B8-3038-4192-8C46-F72F65A9C2BD}"/>
                </a:ext>
              </a:extLst>
            </p:cNvPr>
            <p:cNvSpPr>
              <a:spLocks/>
            </p:cNvSpPr>
            <p:nvPr/>
          </p:nvSpPr>
          <p:spPr bwMode="auto">
            <a:xfrm>
              <a:off x="176213" y="22419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5"/>
                    <a:pt x="1" y="6"/>
                    <a:pt x="3" y="6"/>
                  </a:cubicBezTo>
                  <a:cubicBezTo>
                    <a:pt x="6" y="6"/>
                    <a:pt x="6" y="6"/>
                    <a:pt x="6" y="6"/>
                  </a:cubicBezTo>
                  <a:cubicBezTo>
                    <a:pt x="8" y="6"/>
                    <a:pt x="9" y="5"/>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2" name="Freeform 355">
              <a:extLst>
                <a:ext uri="{FF2B5EF4-FFF2-40B4-BE49-F238E27FC236}">
                  <a16:creationId xmlns:a16="http://schemas.microsoft.com/office/drawing/2014/main" id="{534FF429-5AD2-4B08-8F70-F640637826DD}"/>
                </a:ext>
              </a:extLst>
            </p:cNvPr>
            <p:cNvSpPr>
              <a:spLocks/>
            </p:cNvSpPr>
            <p:nvPr/>
          </p:nvSpPr>
          <p:spPr bwMode="auto">
            <a:xfrm>
              <a:off x="176213" y="2267331"/>
              <a:ext cx="23813" cy="15875"/>
            </a:xfrm>
            <a:custGeom>
              <a:avLst/>
              <a:gdLst>
                <a:gd name="T0" fmla="*/ 6 w 9"/>
                <a:gd name="T1" fmla="*/ 0 h 6"/>
                <a:gd name="T2" fmla="*/ 3 w 9"/>
                <a:gd name="T3" fmla="*/ 0 h 6"/>
                <a:gd name="T4" fmla="*/ 0 w 9"/>
                <a:gd name="T5" fmla="*/ 3 h 6"/>
                <a:gd name="T6" fmla="*/ 3 w 9"/>
                <a:gd name="T7" fmla="*/ 6 h 6"/>
                <a:gd name="T8" fmla="*/ 6 w 9"/>
                <a:gd name="T9" fmla="*/ 6 h 6"/>
                <a:gd name="T10" fmla="*/ 9 w 9"/>
                <a:gd name="T11" fmla="*/ 3 h 6"/>
                <a:gd name="T12" fmla="*/ 6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6" y="0"/>
                  </a:moveTo>
                  <a:cubicBezTo>
                    <a:pt x="3" y="0"/>
                    <a:pt x="3" y="0"/>
                    <a:pt x="3" y="0"/>
                  </a:cubicBezTo>
                  <a:cubicBezTo>
                    <a:pt x="1" y="0"/>
                    <a:pt x="0" y="1"/>
                    <a:pt x="0" y="3"/>
                  </a:cubicBezTo>
                  <a:cubicBezTo>
                    <a:pt x="0" y="4"/>
                    <a:pt x="1" y="6"/>
                    <a:pt x="3" y="6"/>
                  </a:cubicBezTo>
                  <a:cubicBezTo>
                    <a:pt x="6" y="6"/>
                    <a:pt x="6" y="6"/>
                    <a:pt x="6" y="6"/>
                  </a:cubicBezTo>
                  <a:cubicBezTo>
                    <a:pt x="8" y="6"/>
                    <a:pt x="9" y="4"/>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3" name="Freeform 356">
              <a:extLst>
                <a:ext uri="{FF2B5EF4-FFF2-40B4-BE49-F238E27FC236}">
                  <a16:creationId xmlns:a16="http://schemas.microsoft.com/office/drawing/2014/main" id="{A17672C5-8C61-4F0E-A99A-7CF275C8A6FF}"/>
                </a:ext>
              </a:extLst>
            </p:cNvPr>
            <p:cNvSpPr>
              <a:spLocks/>
            </p:cNvSpPr>
            <p:nvPr/>
          </p:nvSpPr>
          <p:spPr bwMode="auto">
            <a:xfrm>
              <a:off x="341313" y="22419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5"/>
                    <a:pt x="9" y="3"/>
                  </a:cubicBezTo>
                  <a:cubicBezTo>
                    <a:pt x="9" y="1"/>
                    <a:pt x="8" y="0"/>
                    <a:pt x="6"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4" name="Freeform 357">
              <a:extLst>
                <a:ext uri="{FF2B5EF4-FFF2-40B4-BE49-F238E27FC236}">
                  <a16:creationId xmlns:a16="http://schemas.microsoft.com/office/drawing/2014/main" id="{C2C9117D-0EB3-48CA-884D-6C6242D38337}"/>
                </a:ext>
              </a:extLst>
            </p:cNvPr>
            <p:cNvSpPr>
              <a:spLocks/>
            </p:cNvSpPr>
            <p:nvPr/>
          </p:nvSpPr>
          <p:spPr bwMode="auto">
            <a:xfrm>
              <a:off x="341313" y="2267331"/>
              <a:ext cx="23813" cy="15875"/>
            </a:xfrm>
            <a:custGeom>
              <a:avLst/>
              <a:gdLst>
                <a:gd name="T0" fmla="*/ 3 w 9"/>
                <a:gd name="T1" fmla="*/ 6 h 6"/>
                <a:gd name="T2" fmla="*/ 6 w 9"/>
                <a:gd name="T3" fmla="*/ 6 h 6"/>
                <a:gd name="T4" fmla="*/ 9 w 9"/>
                <a:gd name="T5" fmla="*/ 3 h 6"/>
                <a:gd name="T6" fmla="*/ 6 w 9"/>
                <a:gd name="T7" fmla="*/ 0 h 6"/>
                <a:gd name="T8" fmla="*/ 3 w 9"/>
                <a:gd name="T9" fmla="*/ 0 h 6"/>
                <a:gd name="T10" fmla="*/ 0 w 9"/>
                <a:gd name="T11" fmla="*/ 3 h 6"/>
                <a:gd name="T12" fmla="*/ 3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3" y="6"/>
                  </a:moveTo>
                  <a:cubicBezTo>
                    <a:pt x="6" y="6"/>
                    <a:pt x="6" y="6"/>
                    <a:pt x="6" y="6"/>
                  </a:cubicBezTo>
                  <a:cubicBezTo>
                    <a:pt x="8" y="6"/>
                    <a:pt x="9" y="4"/>
                    <a:pt x="9" y="3"/>
                  </a:cubicBezTo>
                  <a:cubicBezTo>
                    <a:pt x="9" y="1"/>
                    <a:pt x="8" y="0"/>
                    <a:pt x="6"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5" name="Freeform 358">
              <a:extLst>
                <a:ext uri="{FF2B5EF4-FFF2-40B4-BE49-F238E27FC236}">
                  <a16:creationId xmlns:a16="http://schemas.microsoft.com/office/drawing/2014/main" id="{523C9E95-2190-4DDB-9AFB-4749898F4EEF}"/>
                </a:ext>
              </a:extLst>
            </p:cNvPr>
            <p:cNvSpPr>
              <a:spLocks/>
            </p:cNvSpPr>
            <p:nvPr/>
          </p:nvSpPr>
          <p:spPr bwMode="auto">
            <a:xfrm>
              <a:off x="204788" y="2319719"/>
              <a:ext cx="131763" cy="50800"/>
            </a:xfrm>
            <a:custGeom>
              <a:avLst/>
              <a:gdLst>
                <a:gd name="T0" fmla="*/ 44 w 50"/>
                <a:gd name="T1" fmla="*/ 16 h 19"/>
                <a:gd name="T2" fmla="*/ 47 w 50"/>
                <a:gd name="T3" fmla="*/ 17 h 19"/>
                <a:gd name="T4" fmla="*/ 48 w 50"/>
                <a:gd name="T5" fmla="*/ 17 h 19"/>
                <a:gd name="T6" fmla="*/ 49 w 50"/>
                <a:gd name="T7" fmla="*/ 13 h 19"/>
                <a:gd name="T8" fmla="*/ 42 w 50"/>
                <a:gd name="T9" fmla="*/ 2 h 19"/>
                <a:gd name="T10" fmla="*/ 38 w 50"/>
                <a:gd name="T11" fmla="*/ 1 h 19"/>
                <a:gd name="T12" fmla="*/ 37 w 50"/>
                <a:gd name="T13" fmla="*/ 6 h 19"/>
                <a:gd name="T14" fmla="*/ 38 w 50"/>
                <a:gd name="T15" fmla="*/ 8 h 19"/>
                <a:gd name="T16" fmla="*/ 25 w 50"/>
                <a:gd name="T17" fmla="*/ 13 h 19"/>
                <a:gd name="T18" fmla="*/ 25 w 50"/>
                <a:gd name="T19" fmla="*/ 13 h 19"/>
                <a:gd name="T20" fmla="*/ 12 w 50"/>
                <a:gd name="T21" fmla="*/ 8 h 19"/>
                <a:gd name="T22" fmla="*/ 13 w 50"/>
                <a:gd name="T23" fmla="*/ 6 h 19"/>
                <a:gd name="T24" fmla="*/ 12 w 50"/>
                <a:gd name="T25" fmla="*/ 1 h 19"/>
                <a:gd name="T26" fmla="*/ 8 w 50"/>
                <a:gd name="T27" fmla="*/ 2 h 19"/>
                <a:gd name="T28" fmla="*/ 1 w 50"/>
                <a:gd name="T29" fmla="*/ 13 h 19"/>
                <a:gd name="T30" fmla="*/ 2 w 50"/>
                <a:gd name="T31" fmla="*/ 17 h 19"/>
                <a:gd name="T32" fmla="*/ 3 w 50"/>
                <a:gd name="T33" fmla="*/ 17 h 19"/>
                <a:gd name="T34" fmla="*/ 6 w 50"/>
                <a:gd name="T35" fmla="*/ 16 h 19"/>
                <a:gd name="T36" fmla="*/ 8 w 50"/>
                <a:gd name="T37" fmla="*/ 13 h 19"/>
                <a:gd name="T38" fmla="*/ 25 w 50"/>
                <a:gd name="T39" fmla="*/ 19 h 19"/>
                <a:gd name="T40" fmla="*/ 25 w 50"/>
                <a:gd name="T41" fmla="*/ 19 h 19"/>
                <a:gd name="T42" fmla="*/ 42 w 50"/>
                <a:gd name="T43" fmla="*/ 13 h 19"/>
                <a:gd name="T44" fmla="*/ 44 w 50"/>
                <a:gd name="T4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4" y="16"/>
                  </a:moveTo>
                  <a:cubicBezTo>
                    <a:pt x="45" y="17"/>
                    <a:pt x="46" y="17"/>
                    <a:pt x="47" y="17"/>
                  </a:cubicBezTo>
                  <a:cubicBezTo>
                    <a:pt x="47" y="17"/>
                    <a:pt x="48" y="17"/>
                    <a:pt x="48" y="17"/>
                  </a:cubicBezTo>
                  <a:cubicBezTo>
                    <a:pt x="50" y="16"/>
                    <a:pt x="50" y="14"/>
                    <a:pt x="49" y="13"/>
                  </a:cubicBezTo>
                  <a:cubicBezTo>
                    <a:pt x="42" y="2"/>
                    <a:pt x="42" y="2"/>
                    <a:pt x="42" y="2"/>
                  </a:cubicBezTo>
                  <a:cubicBezTo>
                    <a:pt x="41" y="1"/>
                    <a:pt x="39" y="0"/>
                    <a:pt x="38" y="1"/>
                  </a:cubicBezTo>
                  <a:cubicBezTo>
                    <a:pt x="36" y="2"/>
                    <a:pt x="36" y="4"/>
                    <a:pt x="37" y="6"/>
                  </a:cubicBezTo>
                  <a:cubicBezTo>
                    <a:pt x="38" y="8"/>
                    <a:pt x="38" y="8"/>
                    <a:pt x="38" y="8"/>
                  </a:cubicBezTo>
                  <a:cubicBezTo>
                    <a:pt x="35" y="11"/>
                    <a:pt x="30" y="13"/>
                    <a:pt x="25" y="13"/>
                  </a:cubicBezTo>
                  <a:cubicBezTo>
                    <a:pt x="25" y="13"/>
                    <a:pt x="25" y="13"/>
                    <a:pt x="25" y="13"/>
                  </a:cubicBezTo>
                  <a:cubicBezTo>
                    <a:pt x="20" y="13"/>
                    <a:pt x="15" y="11"/>
                    <a:pt x="12" y="8"/>
                  </a:cubicBezTo>
                  <a:cubicBezTo>
                    <a:pt x="13" y="6"/>
                    <a:pt x="13" y="6"/>
                    <a:pt x="13" y="6"/>
                  </a:cubicBezTo>
                  <a:cubicBezTo>
                    <a:pt x="14" y="4"/>
                    <a:pt x="14" y="2"/>
                    <a:pt x="12" y="1"/>
                  </a:cubicBezTo>
                  <a:cubicBezTo>
                    <a:pt x="11" y="0"/>
                    <a:pt x="9" y="1"/>
                    <a:pt x="8" y="2"/>
                  </a:cubicBezTo>
                  <a:cubicBezTo>
                    <a:pt x="1" y="13"/>
                    <a:pt x="1" y="13"/>
                    <a:pt x="1" y="13"/>
                  </a:cubicBezTo>
                  <a:cubicBezTo>
                    <a:pt x="0" y="14"/>
                    <a:pt x="0" y="16"/>
                    <a:pt x="2" y="17"/>
                  </a:cubicBezTo>
                  <a:cubicBezTo>
                    <a:pt x="2" y="17"/>
                    <a:pt x="3" y="17"/>
                    <a:pt x="3" y="17"/>
                  </a:cubicBezTo>
                  <a:cubicBezTo>
                    <a:pt x="4" y="17"/>
                    <a:pt x="5" y="17"/>
                    <a:pt x="6" y="16"/>
                  </a:cubicBezTo>
                  <a:cubicBezTo>
                    <a:pt x="8" y="13"/>
                    <a:pt x="8" y="13"/>
                    <a:pt x="8" y="13"/>
                  </a:cubicBezTo>
                  <a:cubicBezTo>
                    <a:pt x="13" y="17"/>
                    <a:pt x="19" y="19"/>
                    <a:pt x="25" y="19"/>
                  </a:cubicBezTo>
                  <a:cubicBezTo>
                    <a:pt x="25" y="19"/>
                    <a:pt x="25" y="19"/>
                    <a:pt x="25" y="19"/>
                  </a:cubicBezTo>
                  <a:cubicBezTo>
                    <a:pt x="31" y="19"/>
                    <a:pt x="37" y="17"/>
                    <a:pt x="42" y="13"/>
                  </a:cubicBezTo>
                  <a:lnTo>
                    <a:pt x="4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16" name="グループ化 215">
            <a:extLst>
              <a:ext uri="{FF2B5EF4-FFF2-40B4-BE49-F238E27FC236}">
                <a16:creationId xmlns:a16="http://schemas.microsoft.com/office/drawing/2014/main" id="{84E1E061-B3BC-4B8C-9C01-3099F12B87BE}"/>
              </a:ext>
            </a:extLst>
          </p:cNvPr>
          <p:cNvGrpSpPr>
            <a:grpSpLocks noChangeAspect="1"/>
          </p:cNvGrpSpPr>
          <p:nvPr/>
        </p:nvGrpSpPr>
        <p:grpSpPr>
          <a:xfrm>
            <a:off x="3344178" y="5561301"/>
            <a:ext cx="227250" cy="292373"/>
            <a:chOff x="3175" y="1860551"/>
            <a:chExt cx="531813" cy="684213"/>
          </a:xfrm>
          <a:solidFill>
            <a:schemeClr val="bg1">
              <a:lumMod val="50000"/>
            </a:schemeClr>
          </a:solidFill>
        </p:grpSpPr>
        <p:sp>
          <p:nvSpPr>
            <p:cNvPr id="217" name="Freeform 5">
              <a:extLst>
                <a:ext uri="{FF2B5EF4-FFF2-40B4-BE49-F238E27FC236}">
                  <a16:creationId xmlns:a16="http://schemas.microsoft.com/office/drawing/2014/main" id="{730E17FF-CDC2-4D85-8EF5-4DC8A99E5297}"/>
                </a:ext>
              </a:extLst>
            </p:cNvPr>
            <p:cNvSpPr>
              <a:spLocks noEditPoints="1"/>
            </p:cNvSpPr>
            <p:nvPr/>
          </p:nvSpPr>
          <p:spPr bwMode="auto">
            <a:xfrm>
              <a:off x="3175" y="1860551"/>
              <a:ext cx="531813" cy="684213"/>
            </a:xfrm>
            <a:custGeom>
              <a:avLst/>
              <a:gdLst>
                <a:gd name="T0" fmla="*/ 6 w 203"/>
                <a:gd name="T1" fmla="*/ 258 h 261"/>
                <a:gd name="T2" fmla="*/ 45 w 203"/>
                <a:gd name="T3" fmla="*/ 203 h 261"/>
                <a:gd name="T4" fmla="*/ 158 w 203"/>
                <a:gd name="T5" fmla="*/ 203 h 261"/>
                <a:gd name="T6" fmla="*/ 197 w 203"/>
                <a:gd name="T7" fmla="*/ 258 h 261"/>
                <a:gd name="T8" fmla="*/ 203 w 203"/>
                <a:gd name="T9" fmla="*/ 258 h 261"/>
                <a:gd name="T10" fmla="*/ 139 w 203"/>
                <a:gd name="T11" fmla="*/ 192 h 261"/>
                <a:gd name="T12" fmla="*/ 129 w 203"/>
                <a:gd name="T13" fmla="*/ 175 h 261"/>
                <a:gd name="T14" fmla="*/ 157 w 203"/>
                <a:gd name="T15" fmla="*/ 161 h 261"/>
                <a:gd name="T16" fmla="*/ 178 w 203"/>
                <a:gd name="T17" fmla="*/ 151 h 261"/>
                <a:gd name="T18" fmla="*/ 173 w 203"/>
                <a:gd name="T19" fmla="*/ 111 h 261"/>
                <a:gd name="T20" fmla="*/ 158 w 203"/>
                <a:gd name="T21" fmla="*/ 33 h 261"/>
                <a:gd name="T22" fmla="*/ 55 w 203"/>
                <a:gd name="T23" fmla="*/ 32 h 261"/>
                <a:gd name="T24" fmla="*/ 36 w 203"/>
                <a:gd name="T25" fmla="*/ 98 h 261"/>
                <a:gd name="T26" fmla="*/ 49 w 203"/>
                <a:gd name="T27" fmla="*/ 130 h 261"/>
                <a:gd name="T28" fmla="*/ 40 w 203"/>
                <a:gd name="T29" fmla="*/ 153 h 261"/>
                <a:gd name="T30" fmla="*/ 79 w 203"/>
                <a:gd name="T31" fmla="*/ 169 h 261"/>
                <a:gd name="T32" fmla="*/ 81 w 203"/>
                <a:gd name="T33" fmla="*/ 168 h 261"/>
                <a:gd name="T34" fmla="*/ 64 w 203"/>
                <a:gd name="T35" fmla="*/ 192 h 261"/>
                <a:gd name="T36" fmla="*/ 0 w 203"/>
                <a:gd name="T37" fmla="*/ 258 h 261"/>
                <a:gd name="T38" fmla="*/ 52 w 203"/>
                <a:gd name="T39" fmla="*/ 201 h 261"/>
                <a:gd name="T40" fmla="*/ 66 w 203"/>
                <a:gd name="T41" fmla="*/ 197 h 261"/>
                <a:gd name="T42" fmla="*/ 87 w 203"/>
                <a:gd name="T43" fmla="*/ 152 h 261"/>
                <a:gd name="T44" fmla="*/ 58 w 203"/>
                <a:gd name="T45" fmla="*/ 109 h 261"/>
                <a:gd name="T46" fmla="*/ 101 w 203"/>
                <a:gd name="T47" fmla="*/ 38 h 261"/>
                <a:gd name="T48" fmla="*/ 128 w 203"/>
                <a:gd name="T49" fmla="*/ 83 h 261"/>
                <a:gd name="T50" fmla="*/ 131 w 203"/>
                <a:gd name="T51" fmla="*/ 86 h 261"/>
                <a:gd name="T52" fmla="*/ 145 w 203"/>
                <a:gd name="T53" fmla="*/ 89 h 261"/>
                <a:gd name="T54" fmla="*/ 118 w 203"/>
                <a:gd name="T55" fmla="*/ 149 h 261"/>
                <a:gd name="T56" fmla="*/ 116 w 203"/>
                <a:gd name="T57" fmla="*/ 169 h 261"/>
                <a:gd name="T58" fmla="*/ 151 w 203"/>
                <a:gd name="T59" fmla="*/ 201 h 261"/>
                <a:gd name="T60" fmla="*/ 52 w 203"/>
                <a:gd name="T61" fmla="*/ 201 h 261"/>
                <a:gd name="T62" fmla="*/ 54 w 203"/>
                <a:gd name="T63" fmla="*/ 163 h 261"/>
                <a:gd name="T64" fmla="*/ 50 w 203"/>
                <a:gd name="T65" fmla="*/ 141 h 261"/>
                <a:gd name="T66" fmla="*/ 56 w 203"/>
                <a:gd name="T67" fmla="*/ 129 h 261"/>
                <a:gd name="T68" fmla="*/ 81 w 203"/>
                <a:gd name="T69" fmla="*/ 161 h 261"/>
                <a:gd name="T70" fmla="*/ 77 w 203"/>
                <a:gd name="T71" fmla="*/ 164 h 261"/>
                <a:gd name="T72" fmla="*/ 167 w 203"/>
                <a:gd name="T73" fmla="*/ 110 h 261"/>
                <a:gd name="T74" fmla="*/ 172 w 203"/>
                <a:gd name="T75" fmla="*/ 149 h 261"/>
                <a:gd name="T76" fmla="*/ 157 w 203"/>
                <a:gd name="T77" fmla="*/ 155 h 261"/>
                <a:gd name="T78" fmla="*/ 122 w 203"/>
                <a:gd name="T79" fmla="*/ 168 h 261"/>
                <a:gd name="T80" fmla="*/ 122 w 203"/>
                <a:gd name="T81" fmla="*/ 154 h 261"/>
                <a:gd name="T82" fmla="*/ 167 w 203"/>
                <a:gd name="T83" fmla="*/ 100 h 261"/>
                <a:gd name="T84" fmla="*/ 167 w 203"/>
                <a:gd name="T85" fmla="*/ 99 h 261"/>
                <a:gd name="T86" fmla="*/ 164 w 203"/>
                <a:gd name="T87" fmla="*/ 87 h 261"/>
                <a:gd name="T88" fmla="*/ 163 w 203"/>
                <a:gd name="T89" fmla="*/ 87 h 261"/>
                <a:gd name="T90" fmla="*/ 108 w 203"/>
                <a:gd name="T91" fmla="*/ 35 h 261"/>
                <a:gd name="T92" fmla="*/ 105 w 203"/>
                <a:gd name="T93" fmla="*/ 32 h 261"/>
                <a:gd name="T94" fmla="*/ 101 w 203"/>
                <a:gd name="T95" fmla="*/ 32 h 261"/>
                <a:gd name="T96" fmla="*/ 52 w 203"/>
                <a:gd name="T97" fmla="*/ 83 h 261"/>
                <a:gd name="T98" fmla="*/ 59 w 203"/>
                <a:gd name="T99" fmla="*/ 36 h 261"/>
                <a:gd name="T100" fmla="*/ 102 w 203"/>
                <a:gd name="T101" fmla="*/ 18 h 261"/>
                <a:gd name="T102" fmla="*/ 169 w 203"/>
                <a:gd name="T103" fmla="*/ 102 h 261"/>
                <a:gd name="T104" fmla="*/ 152 w 203"/>
                <a:gd name="T105" fmla="*/ 89 h 261"/>
                <a:gd name="T106" fmla="*/ 159 w 203"/>
                <a:gd name="T107" fmla="*/ 91 h 261"/>
                <a:gd name="T108" fmla="*/ 152 w 203"/>
                <a:gd name="T109" fmla="*/ 109 h 261"/>
                <a:gd name="T110" fmla="*/ 47 w 203"/>
                <a:gd name="T111" fmla="*/ 89 h 261"/>
                <a:gd name="T112" fmla="*/ 52 w 203"/>
                <a:gd name="T113" fmla="*/ 89 h 261"/>
                <a:gd name="T114" fmla="*/ 42 w 203"/>
                <a:gd name="T115" fmla="*/ 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61">
                  <a:moveTo>
                    <a:pt x="3" y="261"/>
                  </a:moveTo>
                  <a:cubicBezTo>
                    <a:pt x="5" y="261"/>
                    <a:pt x="6" y="259"/>
                    <a:pt x="6" y="258"/>
                  </a:cubicBezTo>
                  <a:cubicBezTo>
                    <a:pt x="6" y="258"/>
                    <a:pt x="6" y="258"/>
                    <a:pt x="6" y="258"/>
                  </a:cubicBezTo>
                  <a:cubicBezTo>
                    <a:pt x="6" y="233"/>
                    <a:pt x="23" y="209"/>
                    <a:pt x="45" y="203"/>
                  </a:cubicBezTo>
                  <a:cubicBezTo>
                    <a:pt x="58" y="213"/>
                    <a:pt x="79" y="219"/>
                    <a:pt x="101" y="219"/>
                  </a:cubicBezTo>
                  <a:cubicBezTo>
                    <a:pt x="124" y="219"/>
                    <a:pt x="145" y="213"/>
                    <a:pt x="158" y="203"/>
                  </a:cubicBezTo>
                  <a:cubicBezTo>
                    <a:pt x="180" y="209"/>
                    <a:pt x="197" y="233"/>
                    <a:pt x="197" y="258"/>
                  </a:cubicBezTo>
                  <a:cubicBezTo>
                    <a:pt x="197" y="258"/>
                    <a:pt x="197" y="258"/>
                    <a:pt x="197" y="258"/>
                  </a:cubicBezTo>
                  <a:cubicBezTo>
                    <a:pt x="197" y="259"/>
                    <a:pt x="198" y="261"/>
                    <a:pt x="200" y="261"/>
                  </a:cubicBezTo>
                  <a:cubicBezTo>
                    <a:pt x="202" y="261"/>
                    <a:pt x="203" y="259"/>
                    <a:pt x="203" y="258"/>
                  </a:cubicBezTo>
                  <a:cubicBezTo>
                    <a:pt x="203" y="231"/>
                    <a:pt x="183" y="204"/>
                    <a:pt x="159" y="197"/>
                  </a:cubicBezTo>
                  <a:cubicBezTo>
                    <a:pt x="139" y="192"/>
                    <a:pt x="139" y="192"/>
                    <a:pt x="139" y="192"/>
                  </a:cubicBezTo>
                  <a:cubicBezTo>
                    <a:pt x="131" y="190"/>
                    <a:pt x="125" y="182"/>
                    <a:pt x="122" y="174"/>
                  </a:cubicBezTo>
                  <a:cubicBezTo>
                    <a:pt x="125" y="175"/>
                    <a:pt x="127" y="175"/>
                    <a:pt x="129" y="175"/>
                  </a:cubicBezTo>
                  <a:cubicBezTo>
                    <a:pt x="140" y="175"/>
                    <a:pt x="146" y="168"/>
                    <a:pt x="148" y="164"/>
                  </a:cubicBezTo>
                  <a:cubicBezTo>
                    <a:pt x="151" y="161"/>
                    <a:pt x="153" y="161"/>
                    <a:pt x="157" y="161"/>
                  </a:cubicBezTo>
                  <a:cubicBezTo>
                    <a:pt x="160" y="161"/>
                    <a:pt x="163" y="162"/>
                    <a:pt x="168" y="160"/>
                  </a:cubicBezTo>
                  <a:cubicBezTo>
                    <a:pt x="173" y="159"/>
                    <a:pt x="176" y="156"/>
                    <a:pt x="178" y="151"/>
                  </a:cubicBezTo>
                  <a:cubicBezTo>
                    <a:pt x="180" y="144"/>
                    <a:pt x="179" y="136"/>
                    <a:pt x="175" y="130"/>
                  </a:cubicBezTo>
                  <a:cubicBezTo>
                    <a:pt x="170" y="123"/>
                    <a:pt x="170" y="121"/>
                    <a:pt x="173" y="111"/>
                  </a:cubicBezTo>
                  <a:cubicBezTo>
                    <a:pt x="174" y="109"/>
                    <a:pt x="174" y="107"/>
                    <a:pt x="175" y="104"/>
                  </a:cubicBezTo>
                  <a:cubicBezTo>
                    <a:pt x="179" y="87"/>
                    <a:pt x="181" y="66"/>
                    <a:pt x="158" y="33"/>
                  </a:cubicBezTo>
                  <a:cubicBezTo>
                    <a:pt x="134" y="0"/>
                    <a:pt x="105" y="10"/>
                    <a:pt x="100" y="12"/>
                  </a:cubicBezTo>
                  <a:cubicBezTo>
                    <a:pt x="80" y="12"/>
                    <a:pt x="65" y="18"/>
                    <a:pt x="55" y="32"/>
                  </a:cubicBezTo>
                  <a:cubicBezTo>
                    <a:pt x="43" y="47"/>
                    <a:pt x="40" y="68"/>
                    <a:pt x="43" y="84"/>
                  </a:cubicBezTo>
                  <a:cubicBezTo>
                    <a:pt x="39" y="87"/>
                    <a:pt x="36" y="92"/>
                    <a:pt x="36" y="98"/>
                  </a:cubicBezTo>
                  <a:cubicBezTo>
                    <a:pt x="36" y="107"/>
                    <a:pt x="43" y="114"/>
                    <a:pt x="51" y="115"/>
                  </a:cubicBezTo>
                  <a:cubicBezTo>
                    <a:pt x="53" y="122"/>
                    <a:pt x="52" y="124"/>
                    <a:pt x="49" y="130"/>
                  </a:cubicBezTo>
                  <a:cubicBezTo>
                    <a:pt x="48" y="133"/>
                    <a:pt x="46" y="136"/>
                    <a:pt x="45" y="138"/>
                  </a:cubicBezTo>
                  <a:cubicBezTo>
                    <a:pt x="41" y="144"/>
                    <a:pt x="39" y="148"/>
                    <a:pt x="40" y="153"/>
                  </a:cubicBezTo>
                  <a:cubicBezTo>
                    <a:pt x="41" y="160"/>
                    <a:pt x="45" y="165"/>
                    <a:pt x="51" y="168"/>
                  </a:cubicBezTo>
                  <a:cubicBezTo>
                    <a:pt x="60" y="173"/>
                    <a:pt x="70" y="173"/>
                    <a:pt x="79" y="169"/>
                  </a:cubicBezTo>
                  <a:cubicBezTo>
                    <a:pt x="80" y="169"/>
                    <a:pt x="80" y="169"/>
                    <a:pt x="80" y="169"/>
                  </a:cubicBezTo>
                  <a:cubicBezTo>
                    <a:pt x="80" y="168"/>
                    <a:pt x="81" y="168"/>
                    <a:pt x="81" y="168"/>
                  </a:cubicBezTo>
                  <a:cubicBezTo>
                    <a:pt x="81" y="169"/>
                    <a:pt x="81" y="169"/>
                    <a:pt x="81" y="169"/>
                  </a:cubicBezTo>
                  <a:cubicBezTo>
                    <a:pt x="81" y="179"/>
                    <a:pt x="73" y="189"/>
                    <a:pt x="64" y="192"/>
                  </a:cubicBezTo>
                  <a:cubicBezTo>
                    <a:pt x="44" y="197"/>
                    <a:pt x="44" y="197"/>
                    <a:pt x="44" y="197"/>
                  </a:cubicBezTo>
                  <a:cubicBezTo>
                    <a:pt x="20" y="204"/>
                    <a:pt x="0" y="231"/>
                    <a:pt x="0" y="258"/>
                  </a:cubicBezTo>
                  <a:cubicBezTo>
                    <a:pt x="0" y="259"/>
                    <a:pt x="1" y="261"/>
                    <a:pt x="3" y="261"/>
                  </a:cubicBezTo>
                  <a:close/>
                  <a:moveTo>
                    <a:pt x="52" y="201"/>
                  </a:moveTo>
                  <a:cubicBezTo>
                    <a:pt x="58" y="200"/>
                    <a:pt x="58" y="200"/>
                    <a:pt x="58" y="200"/>
                  </a:cubicBezTo>
                  <a:cubicBezTo>
                    <a:pt x="66" y="197"/>
                    <a:pt x="66" y="197"/>
                    <a:pt x="66" y="197"/>
                  </a:cubicBezTo>
                  <a:cubicBezTo>
                    <a:pt x="78" y="194"/>
                    <a:pt x="87" y="182"/>
                    <a:pt x="87" y="169"/>
                  </a:cubicBezTo>
                  <a:cubicBezTo>
                    <a:pt x="87" y="152"/>
                    <a:pt x="87" y="152"/>
                    <a:pt x="87" y="152"/>
                  </a:cubicBezTo>
                  <a:cubicBezTo>
                    <a:pt x="87" y="151"/>
                    <a:pt x="87" y="150"/>
                    <a:pt x="85" y="149"/>
                  </a:cubicBezTo>
                  <a:cubicBezTo>
                    <a:pt x="69" y="143"/>
                    <a:pt x="58" y="127"/>
                    <a:pt x="58" y="109"/>
                  </a:cubicBezTo>
                  <a:cubicBezTo>
                    <a:pt x="58" y="81"/>
                    <a:pt x="58" y="81"/>
                    <a:pt x="58" y="81"/>
                  </a:cubicBezTo>
                  <a:cubicBezTo>
                    <a:pt x="58" y="57"/>
                    <a:pt x="78" y="38"/>
                    <a:pt x="101" y="38"/>
                  </a:cubicBezTo>
                  <a:cubicBezTo>
                    <a:pt x="102" y="38"/>
                    <a:pt x="102" y="38"/>
                    <a:pt x="102" y="38"/>
                  </a:cubicBezTo>
                  <a:cubicBezTo>
                    <a:pt x="103" y="57"/>
                    <a:pt x="113" y="74"/>
                    <a:pt x="128" y="83"/>
                  </a:cubicBezTo>
                  <a:cubicBezTo>
                    <a:pt x="128" y="83"/>
                    <a:pt x="128" y="83"/>
                    <a:pt x="128" y="83"/>
                  </a:cubicBezTo>
                  <a:cubicBezTo>
                    <a:pt x="128" y="84"/>
                    <a:pt x="129" y="86"/>
                    <a:pt x="131" y="86"/>
                  </a:cubicBezTo>
                  <a:cubicBezTo>
                    <a:pt x="135" y="86"/>
                    <a:pt x="135" y="86"/>
                    <a:pt x="135" y="86"/>
                  </a:cubicBezTo>
                  <a:cubicBezTo>
                    <a:pt x="138" y="87"/>
                    <a:pt x="141" y="88"/>
                    <a:pt x="145" y="89"/>
                  </a:cubicBezTo>
                  <a:cubicBezTo>
                    <a:pt x="145" y="109"/>
                    <a:pt x="145" y="109"/>
                    <a:pt x="145" y="109"/>
                  </a:cubicBezTo>
                  <a:cubicBezTo>
                    <a:pt x="145" y="127"/>
                    <a:pt x="134" y="143"/>
                    <a:pt x="118" y="149"/>
                  </a:cubicBezTo>
                  <a:cubicBezTo>
                    <a:pt x="116" y="150"/>
                    <a:pt x="116" y="151"/>
                    <a:pt x="116" y="152"/>
                  </a:cubicBezTo>
                  <a:cubicBezTo>
                    <a:pt x="116" y="169"/>
                    <a:pt x="116" y="169"/>
                    <a:pt x="116" y="169"/>
                  </a:cubicBezTo>
                  <a:cubicBezTo>
                    <a:pt x="116" y="182"/>
                    <a:pt x="125" y="194"/>
                    <a:pt x="137" y="197"/>
                  </a:cubicBezTo>
                  <a:cubicBezTo>
                    <a:pt x="151" y="201"/>
                    <a:pt x="151" y="201"/>
                    <a:pt x="151" y="201"/>
                  </a:cubicBezTo>
                  <a:cubicBezTo>
                    <a:pt x="138" y="208"/>
                    <a:pt x="121" y="213"/>
                    <a:pt x="101" y="213"/>
                  </a:cubicBezTo>
                  <a:cubicBezTo>
                    <a:pt x="82" y="213"/>
                    <a:pt x="65" y="208"/>
                    <a:pt x="52" y="201"/>
                  </a:cubicBezTo>
                  <a:close/>
                  <a:moveTo>
                    <a:pt x="77" y="164"/>
                  </a:moveTo>
                  <a:cubicBezTo>
                    <a:pt x="70" y="167"/>
                    <a:pt x="61" y="167"/>
                    <a:pt x="54" y="163"/>
                  </a:cubicBezTo>
                  <a:cubicBezTo>
                    <a:pt x="50" y="161"/>
                    <a:pt x="47" y="157"/>
                    <a:pt x="46" y="152"/>
                  </a:cubicBezTo>
                  <a:cubicBezTo>
                    <a:pt x="45" y="149"/>
                    <a:pt x="47" y="147"/>
                    <a:pt x="50" y="141"/>
                  </a:cubicBezTo>
                  <a:cubicBezTo>
                    <a:pt x="51" y="139"/>
                    <a:pt x="53" y="136"/>
                    <a:pt x="54" y="133"/>
                  </a:cubicBezTo>
                  <a:cubicBezTo>
                    <a:pt x="55" y="131"/>
                    <a:pt x="56" y="130"/>
                    <a:pt x="56" y="129"/>
                  </a:cubicBezTo>
                  <a:cubicBezTo>
                    <a:pt x="61" y="140"/>
                    <a:pt x="70" y="149"/>
                    <a:pt x="81" y="154"/>
                  </a:cubicBezTo>
                  <a:cubicBezTo>
                    <a:pt x="81" y="161"/>
                    <a:pt x="81" y="161"/>
                    <a:pt x="81" y="161"/>
                  </a:cubicBezTo>
                  <a:cubicBezTo>
                    <a:pt x="80" y="162"/>
                    <a:pt x="79" y="163"/>
                    <a:pt x="77" y="163"/>
                  </a:cubicBezTo>
                  <a:lnTo>
                    <a:pt x="77" y="164"/>
                  </a:lnTo>
                  <a:close/>
                  <a:moveTo>
                    <a:pt x="169" y="102"/>
                  </a:moveTo>
                  <a:cubicBezTo>
                    <a:pt x="168" y="105"/>
                    <a:pt x="168" y="108"/>
                    <a:pt x="167" y="110"/>
                  </a:cubicBezTo>
                  <a:cubicBezTo>
                    <a:pt x="164" y="120"/>
                    <a:pt x="163" y="124"/>
                    <a:pt x="170" y="134"/>
                  </a:cubicBezTo>
                  <a:cubicBezTo>
                    <a:pt x="173" y="138"/>
                    <a:pt x="174" y="144"/>
                    <a:pt x="172" y="149"/>
                  </a:cubicBezTo>
                  <a:cubicBezTo>
                    <a:pt x="171" y="152"/>
                    <a:pt x="169" y="154"/>
                    <a:pt x="167" y="154"/>
                  </a:cubicBezTo>
                  <a:cubicBezTo>
                    <a:pt x="163" y="156"/>
                    <a:pt x="160" y="155"/>
                    <a:pt x="157" y="155"/>
                  </a:cubicBezTo>
                  <a:cubicBezTo>
                    <a:pt x="153" y="155"/>
                    <a:pt x="148" y="155"/>
                    <a:pt x="144" y="161"/>
                  </a:cubicBezTo>
                  <a:cubicBezTo>
                    <a:pt x="139" y="167"/>
                    <a:pt x="133" y="172"/>
                    <a:pt x="122" y="168"/>
                  </a:cubicBezTo>
                  <a:cubicBezTo>
                    <a:pt x="122" y="168"/>
                    <a:pt x="122" y="168"/>
                    <a:pt x="122" y="168"/>
                  </a:cubicBezTo>
                  <a:cubicBezTo>
                    <a:pt x="122" y="154"/>
                    <a:pt x="122" y="154"/>
                    <a:pt x="122" y="154"/>
                  </a:cubicBezTo>
                  <a:cubicBezTo>
                    <a:pt x="137" y="147"/>
                    <a:pt x="148" y="132"/>
                    <a:pt x="151" y="116"/>
                  </a:cubicBezTo>
                  <a:cubicBezTo>
                    <a:pt x="159" y="115"/>
                    <a:pt x="166" y="108"/>
                    <a:pt x="167" y="100"/>
                  </a:cubicBezTo>
                  <a:cubicBezTo>
                    <a:pt x="167" y="100"/>
                    <a:pt x="167" y="99"/>
                    <a:pt x="167" y="99"/>
                  </a:cubicBezTo>
                  <a:cubicBezTo>
                    <a:pt x="167" y="99"/>
                    <a:pt x="167" y="99"/>
                    <a:pt x="167" y="99"/>
                  </a:cubicBezTo>
                  <a:cubicBezTo>
                    <a:pt x="167" y="98"/>
                    <a:pt x="167" y="98"/>
                    <a:pt x="167" y="98"/>
                  </a:cubicBezTo>
                  <a:cubicBezTo>
                    <a:pt x="167" y="94"/>
                    <a:pt x="166" y="90"/>
                    <a:pt x="164" y="87"/>
                  </a:cubicBezTo>
                  <a:cubicBezTo>
                    <a:pt x="164" y="87"/>
                    <a:pt x="164" y="88"/>
                    <a:pt x="164" y="88"/>
                  </a:cubicBezTo>
                  <a:cubicBezTo>
                    <a:pt x="164" y="88"/>
                    <a:pt x="164" y="87"/>
                    <a:pt x="163" y="87"/>
                  </a:cubicBezTo>
                  <a:cubicBezTo>
                    <a:pt x="161" y="84"/>
                    <a:pt x="157" y="83"/>
                    <a:pt x="152" y="83"/>
                  </a:cubicBezTo>
                  <a:cubicBezTo>
                    <a:pt x="127" y="83"/>
                    <a:pt x="108" y="62"/>
                    <a:pt x="108" y="35"/>
                  </a:cubicBezTo>
                  <a:cubicBezTo>
                    <a:pt x="108" y="34"/>
                    <a:pt x="107" y="33"/>
                    <a:pt x="106" y="32"/>
                  </a:cubicBezTo>
                  <a:cubicBezTo>
                    <a:pt x="106" y="32"/>
                    <a:pt x="105" y="32"/>
                    <a:pt x="105" y="32"/>
                  </a:cubicBezTo>
                  <a:cubicBezTo>
                    <a:pt x="105" y="32"/>
                    <a:pt x="105" y="32"/>
                    <a:pt x="104" y="32"/>
                  </a:cubicBezTo>
                  <a:cubicBezTo>
                    <a:pt x="103" y="32"/>
                    <a:pt x="102" y="32"/>
                    <a:pt x="101" y="32"/>
                  </a:cubicBezTo>
                  <a:cubicBezTo>
                    <a:pt x="74" y="32"/>
                    <a:pt x="52" y="54"/>
                    <a:pt x="52" y="81"/>
                  </a:cubicBezTo>
                  <a:cubicBezTo>
                    <a:pt x="52" y="83"/>
                    <a:pt x="52" y="83"/>
                    <a:pt x="52" y="83"/>
                  </a:cubicBezTo>
                  <a:cubicBezTo>
                    <a:pt x="51" y="83"/>
                    <a:pt x="50" y="82"/>
                    <a:pt x="49" y="82"/>
                  </a:cubicBezTo>
                  <a:cubicBezTo>
                    <a:pt x="47" y="67"/>
                    <a:pt x="49" y="49"/>
                    <a:pt x="59" y="36"/>
                  </a:cubicBezTo>
                  <a:cubicBezTo>
                    <a:pt x="69" y="24"/>
                    <a:pt x="83" y="17"/>
                    <a:pt x="100" y="18"/>
                  </a:cubicBezTo>
                  <a:cubicBezTo>
                    <a:pt x="101" y="18"/>
                    <a:pt x="101" y="18"/>
                    <a:pt x="102" y="18"/>
                  </a:cubicBezTo>
                  <a:cubicBezTo>
                    <a:pt x="102" y="17"/>
                    <a:pt x="129" y="4"/>
                    <a:pt x="153" y="37"/>
                  </a:cubicBezTo>
                  <a:cubicBezTo>
                    <a:pt x="175" y="67"/>
                    <a:pt x="173" y="87"/>
                    <a:pt x="169" y="102"/>
                  </a:cubicBezTo>
                  <a:close/>
                  <a:moveTo>
                    <a:pt x="152" y="89"/>
                  </a:moveTo>
                  <a:cubicBezTo>
                    <a:pt x="152" y="89"/>
                    <a:pt x="152" y="89"/>
                    <a:pt x="152" y="89"/>
                  </a:cubicBezTo>
                  <a:cubicBezTo>
                    <a:pt x="152" y="89"/>
                    <a:pt x="152" y="89"/>
                    <a:pt x="152" y="89"/>
                  </a:cubicBezTo>
                  <a:cubicBezTo>
                    <a:pt x="155" y="89"/>
                    <a:pt x="158" y="90"/>
                    <a:pt x="159" y="91"/>
                  </a:cubicBezTo>
                  <a:cubicBezTo>
                    <a:pt x="161" y="93"/>
                    <a:pt x="161" y="95"/>
                    <a:pt x="161" y="99"/>
                  </a:cubicBezTo>
                  <a:cubicBezTo>
                    <a:pt x="161" y="104"/>
                    <a:pt x="157" y="108"/>
                    <a:pt x="152" y="109"/>
                  </a:cubicBezTo>
                  <a:lnTo>
                    <a:pt x="152" y="89"/>
                  </a:lnTo>
                  <a:close/>
                  <a:moveTo>
                    <a:pt x="47" y="89"/>
                  </a:moveTo>
                  <a:cubicBezTo>
                    <a:pt x="48" y="88"/>
                    <a:pt x="48" y="88"/>
                    <a:pt x="49" y="88"/>
                  </a:cubicBezTo>
                  <a:cubicBezTo>
                    <a:pt x="50" y="88"/>
                    <a:pt x="51" y="89"/>
                    <a:pt x="52" y="89"/>
                  </a:cubicBezTo>
                  <a:cubicBezTo>
                    <a:pt x="52" y="109"/>
                    <a:pt x="52" y="109"/>
                    <a:pt x="52" y="109"/>
                  </a:cubicBezTo>
                  <a:cubicBezTo>
                    <a:pt x="46" y="108"/>
                    <a:pt x="42" y="103"/>
                    <a:pt x="42" y="98"/>
                  </a:cubicBezTo>
                  <a:cubicBezTo>
                    <a:pt x="42" y="94"/>
                    <a:pt x="44" y="9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8" name="Oval 31">
              <a:extLst>
                <a:ext uri="{FF2B5EF4-FFF2-40B4-BE49-F238E27FC236}">
                  <a16:creationId xmlns:a16="http://schemas.microsoft.com/office/drawing/2014/main" id="{F2F7C100-A14C-4386-A3D0-E26A426890FE}"/>
                </a:ext>
              </a:extLst>
            </p:cNvPr>
            <p:cNvSpPr>
              <a:spLocks noChangeArrowheads="1"/>
            </p:cNvSpPr>
            <p:nvPr/>
          </p:nvSpPr>
          <p:spPr bwMode="auto">
            <a:xfrm>
              <a:off x="217488" y="2078039"/>
              <a:ext cx="26988"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19" name="Oval 32">
              <a:extLst>
                <a:ext uri="{FF2B5EF4-FFF2-40B4-BE49-F238E27FC236}">
                  <a16:creationId xmlns:a16="http://schemas.microsoft.com/office/drawing/2014/main" id="{10661C72-1D6E-4D20-8026-66CC5C2C2F9F}"/>
                </a:ext>
              </a:extLst>
            </p:cNvPr>
            <p:cNvSpPr>
              <a:spLocks noChangeArrowheads="1"/>
            </p:cNvSpPr>
            <p:nvPr/>
          </p:nvSpPr>
          <p:spPr bwMode="auto">
            <a:xfrm>
              <a:off x="293688" y="2078039"/>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0" name="Freeform 33">
              <a:extLst>
                <a:ext uri="{FF2B5EF4-FFF2-40B4-BE49-F238E27FC236}">
                  <a16:creationId xmlns:a16="http://schemas.microsoft.com/office/drawing/2014/main" id="{364E1872-979C-40FA-81D0-0C9CA5751894}"/>
                </a:ext>
              </a:extLst>
            </p:cNvPr>
            <p:cNvSpPr>
              <a:spLocks/>
            </p:cNvSpPr>
            <p:nvPr/>
          </p:nvSpPr>
          <p:spPr bwMode="auto">
            <a:xfrm>
              <a:off x="173038" y="207010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1" name="Freeform 34">
              <a:extLst>
                <a:ext uri="{FF2B5EF4-FFF2-40B4-BE49-F238E27FC236}">
                  <a16:creationId xmlns:a16="http://schemas.microsoft.com/office/drawing/2014/main" id="{FCB1A1F0-717D-4602-B2EE-0B7CB500A19C}"/>
                </a:ext>
              </a:extLst>
            </p:cNvPr>
            <p:cNvSpPr>
              <a:spLocks/>
            </p:cNvSpPr>
            <p:nvPr/>
          </p:nvSpPr>
          <p:spPr bwMode="auto">
            <a:xfrm>
              <a:off x="1730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2" name="Freeform 35">
              <a:extLst>
                <a:ext uri="{FF2B5EF4-FFF2-40B4-BE49-F238E27FC236}">
                  <a16:creationId xmlns:a16="http://schemas.microsoft.com/office/drawing/2014/main" id="{6BC6A020-533E-4F14-B7F4-02187F41A608}"/>
                </a:ext>
              </a:extLst>
            </p:cNvPr>
            <p:cNvSpPr>
              <a:spLocks/>
            </p:cNvSpPr>
            <p:nvPr/>
          </p:nvSpPr>
          <p:spPr bwMode="auto">
            <a:xfrm>
              <a:off x="338138" y="2097089"/>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4"/>
                    <a:pt x="10" y="3"/>
                  </a:cubicBezTo>
                  <a:cubicBezTo>
                    <a:pt x="10" y="1"/>
                    <a:pt x="8"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sp>
          <p:nvSpPr>
            <p:cNvPr id="223" name="Freeform 36">
              <a:extLst>
                <a:ext uri="{FF2B5EF4-FFF2-40B4-BE49-F238E27FC236}">
                  <a16:creationId xmlns:a16="http://schemas.microsoft.com/office/drawing/2014/main" id="{4161E058-3E1D-4999-B9CB-59EBDEEC485D}"/>
                </a:ext>
              </a:extLst>
            </p:cNvPr>
            <p:cNvSpPr>
              <a:spLocks/>
            </p:cNvSpPr>
            <p:nvPr/>
          </p:nvSpPr>
          <p:spPr bwMode="auto">
            <a:xfrm>
              <a:off x="201613" y="2149476"/>
              <a:ext cx="133350" cy="49213"/>
            </a:xfrm>
            <a:custGeom>
              <a:avLst/>
              <a:gdLst>
                <a:gd name="T0" fmla="*/ 2 w 51"/>
                <a:gd name="T1" fmla="*/ 17 h 19"/>
                <a:gd name="T2" fmla="*/ 4 w 51"/>
                <a:gd name="T3" fmla="*/ 17 h 19"/>
                <a:gd name="T4" fmla="*/ 6 w 51"/>
                <a:gd name="T5" fmla="*/ 16 h 19"/>
                <a:gd name="T6" fmla="*/ 9 w 51"/>
                <a:gd name="T7" fmla="*/ 12 h 19"/>
                <a:gd name="T8" fmla="*/ 25 w 51"/>
                <a:gd name="T9" fmla="*/ 19 h 19"/>
                <a:gd name="T10" fmla="*/ 25 w 51"/>
                <a:gd name="T11" fmla="*/ 19 h 19"/>
                <a:gd name="T12" fmla="*/ 42 w 51"/>
                <a:gd name="T13" fmla="*/ 12 h 19"/>
                <a:gd name="T14" fmla="*/ 45 w 51"/>
                <a:gd name="T15" fmla="*/ 16 h 19"/>
                <a:gd name="T16" fmla="*/ 47 w 51"/>
                <a:gd name="T17" fmla="*/ 17 h 19"/>
                <a:gd name="T18" fmla="*/ 49 w 51"/>
                <a:gd name="T19" fmla="*/ 17 h 19"/>
                <a:gd name="T20" fmla="*/ 50 w 51"/>
                <a:gd name="T21" fmla="*/ 12 h 19"/>
                <a:gd name="T22" fmla="*/ 42 w 51"/>
                <a:gd name="T23" fmla="*/ 2 h 19"/>
                <a:gd name="T24" fmla="*/ 38 w 51"/>
                <a:gd name="T25" fmla="*/ 1 h 19"/>
                <a:gd name="T26" fmla="*/ 37 w 51"/>
                <a:gd name="T27" fmla="*/ 5 h 19"/>
                <a:gd name="T28" fmla="*/ 39 w 51"/>
                <a:gd name="T29" fmla="*/ 8 h 19"/>
                <a:gd name="T30" fmla="*/ 25 w 51"/>
                <a:gd name="T31" fmla="*/ 13 h 19"/>
                <a:gd name="T32" fmla="*/ 25 w 51"/>
                <a:gd name="T33" fmla="*/ 13 h 19"/>
                <a:gd name="T34" fmla="*/ 12 w 51"/>
                <a:gd name="T35" fmla="*/ 8 h 19"/>
                <a:gd name="T36" fmla="*/ 14 w 51"/>
                <a:gd name="T37" fmla="*/ 5 h 19"/>
                <a:gd name="T38" fmla="*/ 13 w 51"/>
                <a:gd name="T39" fmla="*/ 1 h 19"/>
                <a:gd name="T40" fmla="*/ 9 w 51"/>
                <a:gd name="T41" fmla="*/ 2 h 19"/>
                <a:gd name="T42" fmla="*/ 1 w 51"/>
                <a:gd name="T43" fmla="*/ 12 h 19"/>
                <a:gd name="T44" fmla="*/ 2 w 51"/>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9">
                  <a:moveTo>
                    <a:pt x="2" y="17"/>
                  </a:moveTo>
                  <a:cubicBezTo>
                    <a:pt x="3" y="17"/>
                    <a:pt x="3" y="17"/>
                    <a:pt x="4" y="17"/>
                  </a:cubicBezTo>
                  <a:cubicBezTo>
                    <a:pt x="5" y="17"/>
                    <a:pt x="6" y="17"/>
                    <a:pt x="6" y="16"/>
                  </a:cubicBezTo>
                  <a:cubicBezTo>
                    <a:pt x="9" y="12"/>
                    <a:pt x="9" y="12"/>
                    <a:pt x="9" y="12"/>
                  </a:cubicBezTo>
                  <a:cubicBezTo>
                    <a:pt x="13" y="17"/>
                    <a:pt x="19" y="19"/>
                    <a:pt x="25" y="19"/>
                  </a:cubicBezTo>
                  <a:cubicBezTo>
                    <a:pt x="25" y="19"/>
                    <a:pt x="25" y="19"/>
                    <a:pt x="25" y="19"/>
                  </a:cubicBezTo>
                  <a:cubicBezTo>
                    <a:pt x="32" y="19"/>
                    <a:pt x="38" y="17"/>
                    <a:pt x="42" y="12"/>
                  </a:cubicBezTo>
                  <a:cubicBezTo>
                    <a:pt x="45" y="16"/>
                    <a:pt x="45" y="16"/>
                    <a:pt x="45" y="16"/>
                  </a:cubicBezTo>
                  <a:cubicBezTo>
                    <a:pt x="45" y="17"/>
                    <a:pt x="46" y="17"/>
                    <a:pt x="47" y="17"/>
                  </a:cubicBezTo>
                  <a:cubicBezTo>
                    <a:pt x="48" y="17"/>
                    <a:pt x="48" y="17"/>
                    <a:pt x="49" y="17"/>
                  </a:cubicBezTo>
                  <a:cubicBezTo>
                    <a:pt x="50" y="16"/>
                    <a:pt x="51" y="14"/>
                    <a:pt x="50" y="12"/>
                  </a:cubicBezTo>
                  <a:cubicBezTo>
                    <a:pt x="42" y="2"/>
                    <a:pt x="42" y="2"/>
                    <a:pt x="42" y="2"/>
                  </a:cubicBezTo>
                  <a:cubicBezTo>
                    <a:pt x="41" y="1"/>
                    <a:pt x="39" y="0"/>
                    <a:pt x="38" y="1"/>
                  </a:cubicBezTo>
                  <a:cubicBezTo>
                    <a:pt x="37" y="2"/>
                    <a:pt x="36" y="4"/>
                    <a:pt x="37" y="5"/>
                  </a:cubicBezTo>
                  <a:cubicBezTo>
                    <a:pt x="39" y="8"/>
                    <a:pt x="39" y="8"/>
                    <a:pt x="39" y="8"/>
                  </a:cubicBezTo>
                  <a:cubicBezTo>
                    <a:pt x="35" y="11"/>
                    <a:pt x="31" y="13"/>
                    <a:pt x="25" y="13"/>
                  </a:cubicBezTo>
                  <a:cubicBezTo>
                    <a:pt x="25" y="13"/>
                    <a:pt x="25" y="13"/>
                    <a:pt x="25" y="13"/>
                  </a:cubicBezTo>
                  <a:cubicBezTo>
                    <a:pt x="20" y="13"/>
                    <a:pt x="16" y="11"/>
                    <a:pt x="12" y="8"/>
                  </a:cubicBezTo>
                  <a:cubicBezTo>
                    <a:pt x="14" y="5"/>
                    <a:pt x="14" y="5"/>
                    <a:pt x="14" y="5"/>
                  </a:cubicBezTo>
                  <a:cubicBezTo>
                    <a:pt x="15" y="4"/>
                    <a:pt x="14" y="2"/>
                    <a:pt x="13" y="1"/>
                  </a:cubicBezTo>
                  <a:cubicBezTo>
                    <a:pt x="12" y="0"/>
                    <a:pt x="10" y="1"/>
                    <a:pt x="9" y="2"/>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1100"/>
            </a:p>
          </p:txBody>
        </p:sp>
      </p:grpSp>
      <p:grpSp>
        <p:nvGrpSpPr>
          <p:cNvPr id="224" name="グループ化 223">
            <a:extLst>
              <a:ext uri="{FF2B5EF4-FFF2-40B4-BE49-F238E27FC236}">
                <a16:creationId xmlns:a16="http://schemas.microsoft.com/office/drawing/2014/main" id="{D4ADF9E8-E43E-4BF1-A38E-FCE6DE2D172F}"/>
              </a:ext>
            </a:extLst>
          </p:cNvPr>
          <p:cNvGrpSpPr/>
          <p:nvPr/>
        </p:nvGrpSpPr>
        <p:grpSpPr>
          <a:xfrm>
            <a:off x="1908767" y="4260904"/>
            <a:ext cx="589580" cy="370414"/>
            <a:chOff x="4835524" y="3138722"/>
            <a:chExt cx="1477260" cy="928113"/>
          </a:xfrm>
        </p:grpSpPr>
        <p:sp>
          <p:nvSpPr>
            <p:cNvPr id="225" name="Freeform 192">
              <a:extLst>
                <a:ext uri="{FF2B5EF4-FFF2-40B4-BE49-F238E27FC236}">
                  <a16:creationId xmlns:a16="http://schemas.microsoft.com/office/drawing/2014/main" id="{BCB0DBC7-A1CE-470E-AA8D-87AAF5F80F8F}"/>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26" name="グループ化 225">
              <a:extLst>
                <a:ext uri="{FF2B5EF4-FFF2-40B4-BE49-F238E27FC236}">
                  <a16:creationId xmlns:a16="http://schemas.microsoft.com/office/drawing/2014/main" id="{EC5FB157-EF91-4DD1-9771-B2A070DFDF9E}"/>
                </a:ext>
              </a:extLst>
            </p:cNvPr>
            <p:cNvGrpSpPr>
              <a:grpSpLocks noChangeAspect="1"/>
            </p:cNvGrpSpPr>
            <p:nvPr/>
          </p:nvGrpSpPr>
          <p:grpSpPr>
            <a:xfrm>
              <a:off x="4835524" y="3149357"/>
              <a:ext cx="526044" cy="669920"/>
              <a:chOff x="36552" y="1761377"/>
              <a:chExt cx="526044" cy="669920"/>
            </a:xfrm>
            <a:solidFill>
              <a:schemeClr val="bg1">
                <a:lumMod val="50000"/>
              </a:schemeClr>
            </a:solidFill>
          </p:grpSpPr>
          <p:sp>
            <p:nvSpPr>
              <p:cNvPr id="233" name="Freeform 5">
                <a:extLst>
                  <a:ext uri="{FF2B5EF4-FFF2-40B4-BE49-F238E27FC236}">
                    <a16:creationId xmlns:a16="http://schemas.microsoft.com/office/drawing/2014/main" id="{AA944A3F-82AC-45E6-9A4B-F662DFB2ED65}"/>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4" name="Oval 154">
                <a:extLst>
                  <a:ext uri="{FF2B5EF4-FFF2-40B4-BE49-F238E27FC236}">
                    <a16:creationId xmlns:a16="http://schemas.microsoft.com/office/drawing/2014/main" id="{2684FE1C-BA50-416D-A8B2-FFCC69344FBB}"/>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5" name="Oval 155">
                <a:extLst>
                  <a:ext uri="{FF2B5EF4-FFF2-40B4-BE49-F238E27FC236}">
                    <a16:creationId xmlns:a16="http://schemas.microsoft.com/office/drawing/2014/main" id="{40666613-FAAB-4851-83E6-A3E573345D1F}"/>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6" name="Freeform 156">
                <a:extLst>
                  <a:ext uri="{FF2B5EF4-FFF2-40B4-BE49-F238E27FC236}">
                    <a16:creationId xmlns:a16="http://schemas.microsoft.com/office/drawing/2014/main" id="{2F09AA59-2D80-472A-88B5-B65715C1428A}"/>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227" name="グループ化 226">
              <a:extLst>
                <a:ext uri="{FF2B5EF4-FFF2-40B4-BE49-F238E27FC236}">
                  <a16:creationId xmlns:a16="http://schemas.microsoft.com/office/drawing/2014/main" id="{3828CADB-5E6C-4E1E-BA98-532CB7599751}"/>
                </a:ext>
              </a:extLst>
            </p:cNvPr>
            <p:cNvGrpSpPr>
              <a:grpSpLocks noChangeAspect="1"/>
            </p:cNvGrpSpPr>
            <p:nvPr/>
          </p:nvGrpSpPr>
          <p:grpSpPr>
            <a:xfrm>
              <a:off x="5631868" y="3138722"/>
              <a:ext cx="533400" cy="650875"/>
              <a:chOff x="0" y="1879600"/>
              <a:chExt cx="533400" cy="650875"/>
            </a:xfrm>
            <a:solidFill>
              <a:schemeClr val="bg1">
                <a:lumMod val="50000"/>
              </a:schemeClr>
            </a:solidFill>
          </p:grpSpPr>
          <p:sp>
            <p:nvSpPr>
              <p:cNvPr id="229" name="Freeform 5">
                <a:extLst>
                  <a:ext uri="{FF2B5EF4-FFF2-40B4-BE49-F238E27FC236}">
                    <a16:creationId xmlns:a16="http://schemas.microsoft.com/office/drawing/2014/main" id="{842F3A52-4DEC-47CC-939E-2E018B6F10A1}"/>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0" name="Oval 120">
                <a:extLst>
                  <a:ext uri="{FF2B5EF4-FFF2-40B4-BE49-F238E27FC236}">
                    <a16:creationId xmlns:a16="http://schemas.microsoft.com/office/drawing/2014/main" id="{F93A9B2F-47A9-48CB-A022-D922271D0036}"/>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1" name="Oval 121">
                <a:extLst>
                  <a:ext uri="{FF2B5EF4-FFF2-40B4-BE49-F238E27FC236}">
                    <a16:creationId xmlns:a16="http://schemas.microsoft.com/office/drawing/2014/main" id="{E114868A-4A71-4B06-8044-2DB204BDF6EC}"/>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2" name="Freeform 122">
                <a:extLst>
                  <a:ext uri="{FF2B5EF4-FFF2-40B4-BE49-F238E27FC236}">
                    <a16:creationId xmlns:a16="http://schemas.microsoft.com/office/drawing/2014/main" id="{012CFB73-8F5F-4DD5-874B-9828E6E94D43}"/>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228" name="Freeform 192">
              <a:extLst>
                <a:ext uri="{FF2B5EF4-FFF2-40B4-BE49-F238E27FC236}">
                  <a16:creationId xmlns:a16="http://schemas.microsoft.com/office/drawing/2014/main" id="{F6D8B4D3-1E09-44D6-A2BF-9BA99855A47A}"/>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sp>
        <p:nvSpPr>
          <p:cNvPr id="237" name="正方形/長方形 236">
            <a:extLst>
              <a:ext uri="{FF2B5EF4-FFF2-40B4-BE49-F238E27FC236}">
                <a16:creationId xmlns:a16="http://schemas.microsoft.com/office/drawing/2014/main" id="{1A60B343-81BE-4F75-82B4-13F66CB40838}"/>
              </a:ext>
            </a:extLst>
          </p:cNvPr>
          <p:cNvSpPr/>
          <p:nvPr/>
        </p:nvSpPr>
        <p:spPr>
          <a:xfrm>
            <a:off x="1672548" y="5896648"/>
            <a:ext cx="686993"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記録職員</a:t>
            </a:r>
            <a:endParaRPr lang="en-US" altLang="ja-JP" sz="800">
              <a:ln w="0"/>
              <a:latin typeface="メイリオ" panose="020B0604030504040204" pitchFamily="50" charset="-128"/>
              <a:ea typeface="メイリオ" panose="020B0604030504040204" pitchFamily="50" charset="-128"/>
            </a:endParaRPr>
          </a:p>
        </p:txBody>
      </p:sp>
      <p:sp>
        <p:nvSpPr>
          <p:cNvPr id="238" name="正方形/長方形 237">
            <a:extLst>
              <a:ext uri="{FF2B5EF4-FFF2-40B4-BE49-F238E27FC236}">
                <a16:creationId xmlns:a16="http://schemas.microsoft.com/office/drawing/2014/main" id="{8F6960D5-91C0-4EA0-9303-57BDC8369B90}"/>
              </a:ext>
            </a:extLst>
          </p:cNvPr>
          <p:cNvSpPr/>
          <p:nvPr/>
        </p:nvSpPr>
        <p:spPr>
          <a:xfrm>
            <a:off x="541364" y="3378327"/>
            <a:ext cx="1328040" cy="550059"/>
          </a:xfrm>
          <a:prstGeom prst="rect">
            <a:avLst/>
          </a:prstGeom>
          <a:noFill/>
        </p:spPr>
        <p:txBody>
          <a:bodyPr wrap="non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＜登録</a:t>
            </a:r>
            <a:r>
              <a:rPr lang="en-US" altLang="ja-JP" sz="800">
                <a:ln w="0"/>
                <a:latin typeface="メイリオ" panose="020B0604030504040204" pitchFamily="50" charset="-128"/>
                <a:ea typeface="メイリオ" panose="020B0604030504040204" pitchFamily="50" charset="-128"/>
              </a:rPr>
              <a:t>/</a:t>
            </a:r>
            <a:r>
              <a:rPr lang="ja-JP" altLang="en-US" sz="800">
                <a:ln w="0"/>
                <a:latin typeface="メイリオ" panose="020B0604030504040204" pitchFamily="50" charset="-128"/>
                <a:ea typeface="メイリオ" panose="020B0604030504040204" pitchFamily="50" charset="-128"/>
              </a:rPr>
              <a:t>編集＞</a:t>
            </a:r>
            <a:endParaRPr lang="en-US" altLang="ja-JP" sz="800">
              <a:ln w="0"/>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B13482"/>
                </a:solidFill>
                <a:latin typeface="メイリオ" panose="020B0604030504040204" pitchFamily="50" charset="-128"/>
                <a:ea typeface="メイリオ" panose="020B0604030504040204" pitchFamily="50" charset="-128"/>
              </a:rPr>
              <a:t>操作職員情報</a:t>
            </a:r>
            <a:endParaRPr lang="en-US" altLang="ja-JP" sz="800">
              <a:ln w="0"/>
              <a:solidFill>
                <a:srgbClr val="B13482"/>
              </a:solidFill>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A3B21B"/>
                </a:solidFill>
                <a:latin typeface="メイリオ" panose="020B0604030504040204" pitchFamily="50" charset="-128"/>
                <a:ea typeface="メイリオ" panose="020B0604030504040204" pitchFamily="50" charset="-128"/>
              </a:rPr>
              <a:t>記録職員情報</a:t>
            </a:r>
            <a:endParaRPr lang="en-US" altLang="ja-JP" sz="800">
              <a:ln w="0"/>
              <a:solidFill>
                <a:srgbClr val="A3B21B"/>
              </a:solidFill>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a:t>
            </a:r>
            <a:r>
              <a:rPr lang="ja-JP" altLang="en-US" sz="800">
                <a:ln w="0"/>
                <a:solidFill>
                  <a:srgbClr val="13935A"/>
                </a:solidFill>
                <a:latin typeface="メイリオ" panose="020B0604030504040204" pitchFamily="50" charset="-128"/>
                <a:ea typeface="メイリオ" panose="020B0604030504040204" pitchFamily="50" charset="-128"/>
              </a:rPr>
              <a:t>介護サービス利用者情報</a:t>
            </a:r>
            <a:endParaRPr lang="en-US" altLang="ja-JP" sz="800">
              <a:ln w="0"/>
              <a:solidFill>
                <a:srgbClr val="13935A"/>
              </a:solidFill>
              <a:latin typeface="メイリオ" panose="020B0604030504040204" pitchFamily="50" charset="-128"/>
              <a:ea typeface="メイリオ" panose="020B0604030504040204" pitchFamily="50" charset="-128"/>
            </a:endParaRPr>
          </a:p>
        </p:txBody>
      </p:sp>
      <p:sp>
        <p:nvSpPr>
          <p:cNvPr id="239" name="正方形/長方形 238">
            <a:extLst>
              <a:ext uri="{FF2B5EF4-FFF2-40B4-BE49-F238E27FC236}">
                <a16:creationId xmlns:a16="http://schemas.microsoft.com/office/drawing/2014/main" id="{B4FA52E0-30A0-4079-855B-F3F203BA0B49}"/>
              </a:ext>
            </a:extLst>
          </p:cNvPr>
          <p:cNvSpPr/>
          <p:nvPr/>
        </p:nvSpPr>
        <p:spPr>
          <a:xfrm>
            <a:off x="1932736" y="3381780"/>
            <a:ext cx="1660322" cy="322138"/>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＜登録</a:t>
            </a:r>
            <a:r>
              <a:rPr lang="en-US" altLang="ja-JP" sz="800">
                <a:ln w="0"/>
                <a:latin typeface="メイリオ" panose="020B0604030504040204" pitchFamily="50" charset="-128"/>
                <a:ea typeface="メイリオ" panose="020B0604030504040204" pitchFamily="50" charset="-128"/>
              </a:rPr>
              <a:t>/</a:t>
            </a:r>
            <a:r>
              <a:rPr lang="ja-JP" altLang="en-US" sz="800">
                <a:ln w="0"/>
                <a:latin typeface="メイリオ" panose="020B0604030504040204" pitchFamily="50" charset="-128"/>
                <a:ea typeface="メイリオ" panose="020B0604030504040204" pitchFamily="50" charset="-128"/>
              </a:rPr>
              <a:t>編集＞</a:t>
            </a:r>
            <a:endParaRPr lang="en-US" altLang="ja-JP" sz="800">
              <a:ln w="0"/>
              <a:latin typeface="メイリオ" panose="020B0604030504040204" pitchFamily="50" charset="-128"/>
              <a:ea typeface="メイリオ" panose="020B0604030504040204" pitchFamily="50" charset="-128"/>
            </a:endParaRPr>
          </a:p>
          <a:p>
            <a:r>
              <a:rPr lang="ja-JP" altLang="en-US" sz="800">
                <a:ln w="0"/>
                <a:latin typeface="メイリオ" panose="020B0604030504040204" pitchFamily="50" charset="-128"/>
                <a:ea typeface="メイリオ" panose="020B0604030504040204" pitchFamily="50" charset="-128"/>
              </a:rPr>
              <a:t>・様式情報</a:t>
            </a:r>
            <a:endParaRPr lang="en-US" altLang="ja-JP" sz="800">
              <a:ln w="0"/>
              <a:latin typeface="メイリオ" panose="020B0604030504040204" pitchFamily="50" charset="-128"/>
              <a:ea typeface="メイリオ" panose="020B0604030504040204" pitchFamily="50" charset="-128"/>
            </a:endParaRPr>
          </a:p>
        </p:txBody>
      </p:sp>
      <p:sp>
        <p:nvSpPr>
          <p:cNvPr id="240" name="正方形/長方形 239">
            <a:extLst>
              <a:ext uri="{FF2B5EF4-FFF2-40B4-BE49-F238E27FC236}">
                <a16:creationId xmlns:a16="http://schemas.microsoft.com/office/drawing/2014/main" id="{66BC5C6C-0FAD-47D9-9D28-8B86D4B09931}"/>
              </a:ext>
            </a:extLst>
          </p:cNvPr>
          <p:cNvSpPr/>
          <p:nvPr/>
        </p:nvSpPr>
        <p:spPr>
          <a:xfrm>
            <a:off x="3240745" y="5896648"/>
            <a:ext cx="1170108"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介護サービス利用者</a:t>
            </a:r>
            <a:endParaRPr lang="en-US" altLang="ja-JP" sz="800">
              <a:ln w="0"/>
              <a:latin typeface="メイリオ" panose="020B0604030504040204" pitchFamily="50" charset="-128"/>
              <a:ea typeface="メイリオ" panose="020B0604030504040204" pitchFamily="50" charset="-128"/>
            </a:endParaRPr>
          </a:p>
        </p:txBody>
      </p:sp>
      <p:sp>
        <p:nvSpPr>
          <p:cNvPr id="241" name="正方形/長方形 240">
            <a:extLst>
              <a:ext uri="{FF2B5EF4-FFF2-40B4-BE49-F238E27FC236}">
                <a16:creationId xmlns:a16="http://schemas.microsoft.com/office/drawing/2014/main" id="{D05E45E2-B8FC-42B1-83C0-43F800FFAC00}"/>
              </a:ext>
            </a:extLst>
          </p:cNvPr>
          <p:cNvSpPr/>
          <p:nvPr/>
        </p:nvSpPr>
        <p:spPr>
          <a:xfrm>
            <a:off x="2299038" y="5067491"/>
            <a:ext cx="1660322"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様式情報</a:t>
            </a:r>
            <a:endParaRPr lang="en-US" altLang="ja-JP" sz="800">
              <a:ln w="0"/>
              <a:latin typeface="メイリオ" panose="020B0604030504040204" pitchFamily="50" charset="-128"/>
              <a:ea typeface="メイリオ" panose="020B0604030504040204" pitchFamily="50" charset="-128"/>
            </a:endParaRPr>
          </a:p>
        </p:txBody>
      </p:sp>
      <p:sp>
        <p:nvSpPr>
          <p:cNvPr id="242" name="正方形/長方形 241">
            <a:extLst>
              <a:ext uri="{FF2B5EF4-FFF2-40B4-BE49-F238E27FC236}">
                <a16:creationId xmlns:a16="http://schemas.microsoft.com/office/drawing/2014/main" id="{94A37798-EB84-4BCC-AD4A-C87417470E89}"/>
              </a:ext>
            </a:extLst>
          </p:cNvPr>
          <p:cNvSpPr/>
          <p:nvPr/>
        </p:nvSpPr>
        <p:spPr>
          <a:xfrm>
            <a:off x="2417846" y="5796570"/>
            <a:ext cx="802100" cy="208177"/>
          </a:xfrm>
          <a:prstGeom prst="rect">
            <a:avLst/>
          </a:prstGeom>
          <a:noFill/>
        </p:spPr>
        <p:txBody>
          <a:bodyPr wrap="square" lIns="100796" tIns="50398" rIns="100796" bIns="50398">
            <a:spAutoFit/>
          </a:bodyPr>
          <a:lstStyle/>
          <a:p>
            <a:r>
              <a:rPr lang="ja-JP" altLang="en-US" sz="800">
                <a:ln w="0"/>
                <a:latin typeface="メイリオ" panose="020B0604030504040204" pitchFamily="50" charset="-128"/>
                <a:ea typeface="メイリオ" panose="020B0604030504040204" pitchFamily="50" charset="-128"/>
              </a:rPr>
              <a:t>介護サービス</a:t>
            </a:r>
            <a:endParaRPr lang="en-US" altLang="ja-JP" sz="800">
              <a:ln w="0"/>
              <a:latin typeface="メイリオ" panose="020B0604030504040204" pitchFamily="50" charset="-128"/>
              <a:ea typeface="メイリオ" panose="020B0604030504040204" pitchFamily="50" charset="-128"/>
            </a:endParaRPr>
          </a:p>
        </p:txBody>
      </p:sp>
      <p:grpSp>
        <p:nvGrpSpPr>
          <p:cNvPr id="243" name="グループ化 242">
            <a:extLst>
              <a:ext uri="{FF2B5EF4-FFF2-40B4-BE49-F238E27FC236}">
                <a16:creationId xmlns:a16="http://schemas.microsoft.com/office/drawing/2014/main" id="{13B6FE17-F618-4BCE-9260-C8CA1B5CC377}"/>
              </a:ext>
            </a:extLst>
          </p:cNvPr>
          <p:cNvGrpSpPr/>
          <p:nvPr/>
        </p:nvGrpSpPr>
        <p:grpSpPr>
          <a:xfrm>
            <a:off x="2190249" y="5059976"/>
            <a:ext cx="159057" cy="203200"/>
            <a:chOff x="-10574338" y="-1108076"/>
            <a:chExt cx="749300" cy="957263"/>
          </a:xfrm>
          <a:solidFill>
            <a:schemeClr val="bg1">
              <a:lumMod val="50000"/>
            </a:schemeClr>
          </a:solidFill>
        </p:grpSpPr>
        <p:sp>
          <p:nvSpPr>
            <p:cNvPr id="244" name="Freeform 37">
              <a:extLst>
                <a:ext uri="{FF2B5EF4-FFF2-40B4-BE49-F238E27FC236}">
                  <a16:creationId xmlns:a16="http://schemas.microsoft.com/office/drawing/2014/main" id="{8B93014F-5C6E-4A80-B124-02D15E32B2AE}"/>
                </a:ext>
              </a:extLst>
            </p:cNvPr>
            <p:cNvSpPr>
              <a:spLocks noEditPoints="1"/>
            </p:cNvSpPr>
            <p:nvPr/>
          </p:nvSpPr>
          <p:spPr bwMode="auto">
            <a:xfrm>
              <a:off x="-10574338" y="-1108076"/>
              <a:ext cx="749300" cy="957263"/>
            </a:xfrm>
            <a:custGeom>
              <a:avLst/>
              <a:gdLst>
                <a:gd name="T0" fmla="*/ 148 w 176"/>
                <a:gd name="T1" fmla="*/ 213 h 225"/>
                <a:gd name="T2" fmla="*/ 164 w 176"/>
                <a:gd name="T3" fmla="*/ 197 h 225"/>
                <a:gd name="T4" fmla="*/ 164 w 176"/>
                <a:gd name="T5" fmla="*/ 197 h 225"/>
                <a:gd name="T6" fmla="*/ 176 w 176"/>
                <a:gd name="T7" fmla="*/ 185 h 225"/>
                <a:gd name="T8" fmla="*/ 176 w 176"/>
                <a:gd name="T9" fmla="*/ 185 h 225"/>
                <a:gd name="T10" fmla="*/ 176 w 176"/>
                <a:gd name="T11" fmla="*/ 169 h 225"/>
                <a:gd name="T12" fmla="*/ 176 w 176"/>
                <a:gd name="T13" fmla="*/ 0 h 225"/>
                <a:gd name="T14" fmla="*/ 0 w 176"/>
                <a:gd name="T15" fmla="*/ 0 h 225"/>
                <a:gd name="T16" fmla="*/ 0 w 176"/>
                <a:gd name="T17" fmla="*/ 225 h 225"/>
                <a:gd name="T18" fmla="*/ 120 w 176"/>
                <a:gd name="T19" fmla="*/ 225 h 225"/>
                <a:gd name="T20" fmla="*/ 136 w 176"/>
                <a:gd name="T21" fmla="*/ 225 h 225"/>
                <a:gd name="T22" fmla="*/ 136 w 176"/>
                <a:gd name="T23" fmla="*/ 225 h 225"/>
                <a:gd name="T24" fmla="*/ 148 w 176"/>
                <a:gd name="T25" fmla="*/ 213 h 225"/>
                <a:gd name="T26" fmla="*/ 16 w 176"/>
                <a:gd name="T27" fmla="*/ 16 h 225"/>
                <a:gd name="T28" fmla="*/ 160 w 176"/>
                <a:gd name="T29" fmla="*/ 16 h 225"/>
                <a:gd name="T30" fmla="*/ 160 w 176"/>
                <a:gd name="T31" fmla="*/ 169 h 225"/>
                <a:gd name="T32" fmla="*/ 120 w 176"/>
                <a:gd name="T33" fmla="*/ 169 h 225"/>
                <a:gd name="T34" fmla="*/ 120 w 176"/>
                <a:gd name="T35" fmla="*/ 209 h 225"/>
                <a:gd name="T36" fmla="*/ 16 w 176"/>
                <a:gd name="T37" fmla="*/ 209 h 225"/>
                <a:gd name="T38" fmla="*/ 16 w 176"/>
                <a:gd name="T39" fmla="*/ 16 h 225"/>
                <a:gd name="T40" fmla="*/ 157 w 176"/>
                <a:gd name="T41" fmla="*/ 181 h 225"/>
                <a:gd name="T42" fmla="*/ 143 w 176"/>
                <a:gd name="T43" fmla="*/ 196 h 225"/>
                <a:gd name="T44" fmla="*/ 132 w 176"/>
                <a:gd name="T45" fmla="*/ 206 h 225"/>
                <a:gd name="T46" fmla="*/ 132 w 176"/>
                <a:gd name="T47" fmla="*/ 181 h 225"/>
                <a:gd name="T48" fmla="*/ 157 w 176"/>
                <a:gd name="T49" fmla="*/ 1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225">
                  <a:moveTo>
                    <a:pt x="148" y="213"/>
                  </a:moveTo>
                  <a:cubicBezTo>
                    <a:pt x="153" y="208"/>
                    <a:pt x="159" y="202"/>
                    <a:pt x="164" y="197"/>
                  </a:cubicBezTo>
                  <a:cubicBezTo>
                    <a:pt x="164" y="197"/>
                    <a:pt x="164" y="197"/>
                    <a:pt x="164" y="197"/>
                  </a:cubicBezTo>
                  <a:cubicBezTo>
                    <a:pt x="176" y="185"/>
                    <a:pt x="176" y="185"/>
                    <a:pt x="176" y="185"/>
                  </a:cubicBezTo>
                  <a:cubicBezTo>
                    <a:pt x="176" y="185"/>
                    <a:pt x="176" y="185"/>
                    <a:pt x="176" y="185"/>
                  </a:cubicBezTo>
                  <a:cubicBezTo>
                    <a:pt x="176" y="169"/>
                    <a:pt x="176" y="169"/>
                    <a:pt x="176" y="169"/>
                  </a:cubicBezTo>
                  <a:cubicBezTo>
                    <a:pt x="176" y="0"/>
                    <a:pt x="176" y="0"/>
                    <a:pt x="176" y="0"/>
                  </a:cubicBezTo>
                  <a:cubicBezTo>
                    <a:pt x="0" y="0"/>
                    <a:pt x="0" y="0"/>
                    <a:pt x="0" y="0"/>
                  </a:cubicBezTo>
                  <a:cubicBezTo>
                    <a:pt x="0" y="225"/>
                    <a:pt x="0" y="225"/>
                    <a:pt x="0" y="225"/>
                  </a:cubicBezTo>
                  <a:cubicBezTo>
                    <a:pt x="120" y="225"/>
                    <a:pt x="120" y="225"/>
                    <a:pt x="120" y="225"/>
                  </a:cubicBezTo>
                  <a:cubicBezTo>
                    <a:pt x="136" y="225"/>
                    <a:pt x="136" y="225"/>
                    <a:pt x="136" y="225"/>
                  </a:cubicBezTo>
                  <a:cubicBezTo>
                    <a:pt x="136" y="225"/>
                    <a:pt x="136" y="225"/>
                    <a:pt x="136" y="225"/>
                  </a:cubicBezTo>
                  <a:cubicBezTo>
                    <a:pt x="148" y="213"/>
                    <a:pt x="148" y="213"/>
                    <a:pt x="148" y="213"/>
                  </a:cubicBezTo>
                  <a:close/>
                  <a:moveTo>
                    <a:pt x="16" y="16"/>
                  </a:moveTo>
                  <a:cubicBezTo>
                    <a:pt x="160" y="16"/>
                    <a:pt x="160" y="16"/>
                    <a:pt x="160" y="16"/>
                  </a:cubicBezTo>
                  <a:cubicBezTo>
                    <a:pt x="160" y="169"/>
                    <a:pt x="160" y="169"/>
                    <a:pt x="160" y="169"/>
                  </a:cubicBezTo>
                  <a:cubicBezTo>
                    <a:pt x="120" y="169"/>
                    <a:pt x="120" y="169"/>
                    <a:pt x="120" y="169"/>
                  </a:cubicBezTo>
                  <a:cubicBezTo>
                    <a:pt x="120" y="209"/>
                    <a:pt x="120" y="209"/>
                    <a:pt x="120" y="209"/>
                  </a:cubicBezTo>
                  <a:cubicBezTo>
                    <a:pt x="16" y="209"/>
                    <a:pt x="16" y="209"/>
                    <a:pt x="16" y="209"/>
                  </a:cubicBezTo>
                  <a:lnTo>
                    <a:pt x="16" y="16"/>
                  </a:lnTo>
                  <a:close/>
                  <a:moveTo>
                    <a:pt x="157" y="181"/>
                  </a:moveTo>
                  <a:cubicBezTo>
                    <a:pt x="143" y="196"/>
                    <a:pt x="143" y="196"/>
                    <a:pt x="143" y="196"/>
                  </a:cubicBezTo>
                  <a:cubicBezTo>
                    <a:pt x="132" y="206"/>
                    <a:pt x="132" y="206"/>
                    <a:pt x="132" y="206"/>
                  </a:cubicBezTo>
                  <a:cubicBezTo>
                    <a:pt x="132" y="181"/>
                    <a:pt x="132" y="181"/>
                    <a:pt x="132" y="181"/>
                  </a:cubicBezTo>
                  <a:lnTo>
                    <a:pt x="157"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Rectangle 38">
              <a:extLst>
                <a:ext uri="{FF2B5EF4-FFF2-40B4-BE49-F238E27FC236}">
                  <a16:creationId xmlns:a16="http://schemas.microsoft.com/office/drawing/2014/main" id="{1998C737-45CF-4BDC-925E-D0E938A74E8A}"/>
                </a:ext>
              </a:extLst>
            </p:cNvPr>
            <p:cNvSpPr>
              <a:spLocks noChangeArrowheads="1"/>
            </p:cNvSpPr>
            <p:nvPr/>
          </p:nvSpPr>
          <p:spPr bwMode="auto">
            <a:xfrm>
              <a:off x="-10437813" y="-938213"/>
              <a:ext cx="47783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39">
              <a:extLst>
                <a:ext uri="{FF2B5EF4-FFF2-40B4-BE49-F238E27FC236}">
                  <a16:creationId xmlns:a16="http://schemas.microsoft.com/office/drawing/2014/main" id="{B38CA7C6-063B-4F8E-BDCE-17697E2706CC}"/>
                </a:ext>
              </a:extLst>
            </p:cNvPr>
            <p:cNvSpPr>
              <a:spLocks noChangeArrowheads="1"/>
            </p:cNvSpPr>
            <p:nvPr/>
          </p:nvSpPr>
          <p:spPr bwMode="auto">
            <a:xfrm>
              <a:off x="-10437813" y="-725488"/>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40">
              <a:extLst>
                <a:ext uri="{FF2B5EF4-FFF2-40B4-BE49-F238E27FC236}">
                  <a16:creationId xmlns:a16="http://schemas.microsoft.com/office/drawing/2014/main" id="{82169A4A-5579-4BEC-941C-C35D315C9F63}"/>
                </a:ext>
              </a:extLst>
            </p:cNvPr>
            <p:cNvSpPr>
              <a:spLocks noChangeArrowheads="1"/>
            </p:cNvSpPr>
            <p:nvPr/>
          </p:nvSpPr>
          <p:spPr bwMode="auto">
            <a:xfrm>
              <a:off x="-10437813" y="-6143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41">
              <a:extLst>
                <a:ext uri="{FF2B5EF4-FFF2-40B4-BE49-F238E27FC236}">
                  <a16:creationId xmlns:a16="http://schemas.microsoft.com/office/drawing/2014/main" id="{2BF63C27-3BD9-4417-ACF3-57FC1A13787F}"/>
                </a:ext>
              </a:extLst>
            </p:cNvPr>
            <p:cNvSpPr>
              <a:spLocks noChangeArrowheads="1"/>
            </p:cNvSpPr>
            <p:nvPr/>
          </p:nvSpPr>
          <p:spPr bwMode="auto">
            <a:xfrm>
              <a:off x="-10437813" y="-500063"/>
              <a:ext cx="4778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42">
              <a:extLst>
                <a:ext uri="{FF2B5EF4-FFF2-40B4-BE49-F238E27FC236}">
                  <a16:creationId xmlns:a16="http://schemas.microsoft.com/office/drawing/2014/main" id="{264F1677-B1F9-42B7-888B-9C2717EF448B}"/>
                </a:ext>
              </a:extLst>
            </p:cNvPr>
            <p:cNvSpPr>
              <a:spLocks noChangeArrowheads="1"/>
            </p:cNvSpPr>
            <p:nvPr/>
          </p:nvSpPr>
          <p:spPr bwMode="auto">
            <a:xfrm>
              <a:off x="-10437813" y="-388938"/>
              <a:ext cx="29845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0" name="グループ化 249">
            <a:extLst>
              <a:ext uri="{FF2B5EF4-FFF2-40B4-BE49-F238E27FC236}">
                <a16:creationId xmlns:a16="http://schemas.microsoft.com/office/drawing/2014/main" id="{B6F1466A-7FA9-46D7-875C-D4ED268B5834}"/>
              </a:ext>
            </a:extLst>
          </p:cNvPr>
          <p:cNvGrpSpPr/>
          <p:nvPr/>
        </p:nvGrpSpPr>
        <p:grpSpPr>
          <a:xfrm>
            <a:off x="383046" y="2781062"/>
            <a:ext cx="2025036" cy="532593"/>
            <a:chOff x="2790216" y="4662435"/>
            <a:chExt cx="2187624" cy="575354"/>
          </a:xfrm>
        </p:grpSpPr>
        <p:sp>
          <p:nvSpPr>
            <p:cNvPr id="251" name="正方形/長方形 250">
              <a:extLst>
                <a:ext uri="{FF2B5EF4-FFF2-40B4-BE49-F238E27FC236}">
                  <a16:creationId xmlns:a16="http://schemas.microsoft.com/office/drawing/2014/main" id="{DE6CEA93-C94E-424C-9699-4F16A627E743}"/>
                </a:ext>
              </a:extLst>
            </p:cNvPr>
            <p:cNvSpPr/>
            <p:nvPr/>
          </p:nvSpPr>
          <p:spPr>
            <a:xfrm>
              <a:off x="2851625" y="4663545"/>
              <a:ext cx="2042244" cy="574244"/>
            </a:xfrm>
            <a:prstGeom prst="rect">
              <a:avLst/>
            </a:prstGeom>
            <a:solidFill>
              <a:srgbClr val="80E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角丸四角形 238">
              <a:extLst>
                <a:ext uri="{FF2B5EF4-FFF2-40B4-BE49-F238E27FC236}">
                  <a16:creationId xmlns:a16="http://schemas.microsoft.com/office/drawing/2014/main" id="{EADA9645-E3F7-4FFF-8391-587A25492B76}"/>
                </a:ext>
              </a:extLst>
            </p:cNvPr>
            <p:cNvSpPr/>
            <p:nvPr/>
          </p:nvSpPr>
          <p:spPr>
            <a:xfrm>
              <a:off x="2790216" y="4720378"/>
              <a:ext cx="2187624" cy="453127"/>
            </a:xfrm>
            <a:prstGeom prst="roundRect">
              <a:avLst/>
            </a:prstGeom>
            <a:noFill/>
            <a:ln w="38100">
              <a:noFill/>
            </a:ln>
          </p:spPr>
          <p:txBody>
            <a:bodyPr wrap="square" lIns="100796" tIns="50398" rIns="100796" bIns="50398">
              <a:spAutoFit/>
            </a:bodyPr>
            <a:lstStyle/>
            <a:p>
              <a:pPr algn="ctr"/>
              <a:r>
                <a:rPr lang="en-US" altLang="ja-JP" sz="200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schemeClr val="dk1">
                        <a:alpha val="40000"/>
                      </a:schemeClr>
                    </a:outerShdw>
                  </a:effectLst>
                </a:rPr>
                <a:t>CHASE</a:t>
              </a:r>
              <a:endParaRPr lang="ja-JP" altLang="en-US" sz="2000">
                <a:ln w="0"/>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lin ang="16200000" scaled="1"/>
                  <a:tileRect/>
                </a:gradFill>
                <a:effectLst>
                  <a:outerShdw blurRad="38100" dist="19050" dir="2700000" algn="tl" rotWithShape="0">
                    <a:schemeClr val="dk1">
                      <a:alpha val="40000"/>
                    </a:schemeClr>
                  </a:outerShdw>
                </a:effectLst>
              </a:endParaRPr>
            </a:p>
          </p:txBody>
        </p:sp>
        <p:pic>
          <p:nvPicPr>
            <p:cNvPr id="253" name="図 252">
              <a:extLst>
                <a:ext uri="{FF2B5EF4-FFF2-40B4-BE49-F238E27FC236}">
                  <a16:creationId xmlns:a16="http://schemas.microsoft.com/office/drawing/2014/main" id="{CA14628E-D888-457D-95B5-AAA7C95F92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2223" y="4662435"/>
              <a:ext cx="418340" cy="573830"/>
            </a:xfrm>
            <a:prstGeom prst="rect">
              <a:avLst/>
            </a:prstGeom>
          </p:spPr>
        </p:pic>
      </p:grpSp>
      <p:cxnSp>
        <p:nvCxnSpPr>
          <p:cNvPr id="254" name="直線矢印コネクタ 253">
            <a:extLst>
              <a:ext uri="{FF2B5EF4-FFF2-40B4-BE49-F238E27FC236}">
                <a16:creationId xmlns:a16="http://schemas.microsoft.com/office/drawing/2014/main" id="{66A6F2CD-ACFF-4B37-90ED-3119C5AB6C81}"/>
              </a:ext>
            </a:extLst>
          </p:cNvPr>
          <p:cNvCxnSpPr/>
          <p:nvPr/>
        </p:nvCxnSpPr>
        <p:spPr>
          <a:xfrm flipV="1">
            <a:off x="604695" y="3316311"/>
            <a:ext cx="0" cy="87523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a:extLst>
              <a:ext uri="{FF2B5EF4-FFF2-40B4-BE49-F238E27FC236}">
                <a16:creationId xmlns:a16="http://schemas.microsoft.com/office/drawing/2014/main" id="{09EB7B06-1F64-4A13-93D4-E7A655F0F5BC}"/>
              </a:ext>
            </a:extLst>
          </p:cNvPr>
          <p:cNvCxnSpPr/>
          <p:nvPr/>
        </p:nvCxnSpPr>
        <p:spPr>
          <a:xfrm flipH="1">
            <a:off x="1977131" y="3343821"/>
            <a:ext cx="1" cy="847727"/>
          </a:xfrm>
          <a:prstGeom prst="straightConnector1">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直線矢印コネクタ 255">
            <a:extLst>
              <a:ext uri="{FF2B5EF4-FFF2-40B4-BE49-F238E27FC236}">
                <a16:creationId xmlns:a16="http://schemas.microsoft.com/office/drawing/2014/main" id="{19E7C78A-E14F-42E6-9A4C-0B8E22D705FE}"/>
              </a:ext>
            </a:extLst>
          </p:cNvPr>
          <p:cNvCxnSpPr/>
          <p:nvPr/>
        </p:nvCxnSpPr>
        <p:spPr>
          <a:xfrm flipV="1">
            <a:off x="2147982" y="4867924"/>
            <a:ext cx="0" cy="52130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直線矢印コネクタ 256">
            <a:extLst>
              <a:ext uri="{FF2B5EF4-FFF2-40B4-BE49-F238E27FC236}">
                <a16:creationId xmlns:a16="http://schemas.microsoft.com/office/drawing/2014/main" id="{0030B02F-0180-4E4A-B90A-B07EEB517547}"/>
              </a:ext>
            </a:extLst>
          </p:cNvPr>
          <p:cNvCxnSpPr/>
          <p:nvPr/>
        </p:nvCxnSpPr>
        <p:spPr>
          <a:xfrm>
            <a:off x="2453485" y="5743809"/>
            <a:ext cx="76646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8" name="正方形/長方形 257">
            <a:extLst>
              <a:ext uri="{FF2B5EF4-FFF2-40B4-BE49-F238E27FC236}">
                <a16:creationId xmlns:a16="http://schemas.microsoft.com/office/drawing/2014/main" id="{2AE38179-2CDE-4E29-A07F-EDB78F1232C7}"/>
              </a:ext>
            </a:extLst>
          </p:cNvPr>
          <p:cNvSpPr/>
          <p:nvPr/>
        </p:nvSpPr>
        <p:spPr>
          <a:xfrm>
            <a:off x="1390622" y="5452461"/>
            <a:ext cx="1135153" cy="749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D533F15-DFD9-4C68-9B8F-94E9BFBFAF55}"/>
              </a:ext>
            </a:extLst>
          </p:cNvPr>
          <p:cNvPicPr>
            <a:picLocks noChangeAspect="1"/>
          </p:cNvPicPr>
          <p:nvPr/>
        </p:nvPicPr>
        <p:blipFill>
          <a:blip r:embed="rId3"/>
          <a:stretch>
            <a:fillRect/>
          </a:stretch>
        </p:blipFill>
        <p:spPr>
          <a:xfrm>
            <a:off x="4874973" y="3218315"/>
            <a:ext cx="4644625" cy="2603089"/>
          </a:xfrm>
          <a:prstGeom prst="rect">
            <a:avLst/>
          </a:prstGeom>
        </p:spPr>
      </p:pic>
      <p:cxnSp>
        <p:nvCxnSpPr>
          <p:cNvPr id="12" name="直線コネクタ 11">
            <a:extLst>
              <a:ext uri="{FF2B5EF4-FFF2-40B4-BE49-F238E27FC236}">
                <a16:creationId xmlns:a16="http://schemas.microsoft.com/office/drawing/2014/main" id="{43C95672-5642-4B7A-BD13-9EF72D14EA73}"/>
              </a:ext>
            </a:extLst>
          </p:cNvPr>
          <p:cNvCxnSpPr/>
          <p:nvPr/>
        </p:nvCxnSpPr>
        <p:spPr>
          <a:xfrm>
            <a:off x="4524609" y="2757491"/>
            <a:ext cx="36000" cy="344471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9" name="正方形/長方形 258">
            <a:extLst>
              <a:ext uri="{FF2B5EF4-FFF2-40B4-BE49-F238E27FC236}">
                <a16:creationId xmlns:a16="http://schemas.microsoft.com/office/drawing/2014/main" id="{4A436E37-9612-4F82-9A0C-652F7AC421DA}"/>
              </a:ext>
            </a:extLst>
          </p:cNvPr>
          <p:cNvSpPr/>
          <p:nvPr/>
        </p:nvSpPr>
        <p:spPr>
          <a:xfrm>
            <a:off x="7404641" y="4121603"/>
            <a:ext cx="2114957" cy="589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吹き出し: 線 259">
            <a:extLst>
              <a:ext uri="{FF2B5EF4-FFF2-40B4-BE49-F238E27FC236}">
                <a16:creationId xmlns:a16="http://schemas.microsoft.com/office/drawing/2014/main" id="{EDC415EA-39D7-4CD1-BE07-16350A0C20A2}"/>
              </a:ext>
            </a:extLst>
          </p:cNvPr>
          <p:cNvSpPr/>
          <p:nvPr/>
        </p:nvSpPr>
        <p:spPr>
          <a:xfrm>
            <a:off x="7164550" y="5484587"/>
            <a:ext cx="2481080" cy="637101"/>
          </a:xfrm>
          <a:prstGeom prst="borderCallout1">
            <a:avLst>
              <a:gd name="adj1" fmla="val 695"/>
              <a:gd name="adj2" fmla="val 136"/>
              <a:gd name="adj3" fmla="val -110351"/>
              <a:gd name="adj4" fmla="val 1361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こちらから登録します</a:t>
            </a:r>
          </a:p>
        </p:txBody>
      </p:sp>
    </p:spTree>
    <p:extLst>
      <p:ext uri="{BB962C8B-B14F-4D97-AF65-F5344CB8AC3E}">
        <p14:creationId xmlns:p14="http://schemas.microsoft.com/office/powerpoint/2010/main" val="256808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white"/>
                </a:solidFill>
                <a:latin typeface="HG丸ｺﾞｼｯｸM-PRO" pitchFamily="50" charset="-128"/>
                <a:ea typeface="HG丸ｺﾞｼｯｸM-PRO" pitchFamily="50" charset="-128"/>
              </a:rPr>
              <a:t>3</a:t>
            </a:r>
            <a:r>
              <a:rPr lang="ja-JP" altLang="en-US" sz="2000" b="1" dirty="0">
                <a:solidFill>
                  <a:prstClr val="white"/>
                </a:solidFill>
                <a:latin typeface="HG丸ｺﾞｼｯｸM-PRO" pitchFamily="50" charset="-128"/>
                <a:ea typeface="HG丸ｺﾞｼｯｸM-PRO" pitchFamily="50" charset="-128"/>
              </a:rPr>
              <a:t>．利用者情報・様式情報の登録について</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92330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a:t>
            </a:r>
            <a:r>
              <a:rPr lang="ja-JP" altLang="en-US" sz="1400" dirty="0">
                <a:latin typeface="Meiryo UI" panose="020B0604030504040204" pitchFamily="50" charset="-128"/>
                <a:ea typeface="Meiryo UI" panose="020B0604030504040204" pitchFamily="50" charset="-128"/>
              </a:rPr>
              <a:t>利用者情報・様式情報の登録</a:t>
            </a:r>
            <a:r>
              <a:rPr lang="ja-JP" altLang="en-US" sz="1400" kern="0" spc="-10" dirty="0">
                <a:latin typeface="Meiryo UI" panose="020B0604030504040204" pitchFamily="50" charset="-128"/>
                <a:ea typeface="Meiryo UI" panose="020B0604030504040204" pitchFamily="50" charset="-128"/>
              </a:rPr>
              <a:t>」について</a:t>
            </a:r>
            <a:r>
              <a:rPr lang="ja-JP" altLang="en-US" sz="1400" kern="0" spc="-10" dirty="0">
                <a:solidFill>
                  <a:prstClr val="black"/>
                </a:solidFill>
                <a:latin typeface="Meiryo UI" panose="020B0604030504040204" pitchFamily="50" charset="-128"/>
                <a:ea typeface="Meiryo UI" panose="020B0604030504040204" pitchFamily="50" charset="-128"/>
              </a:rPr>
              <a:t>説明します。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0A51D883-5D41-4C08-929C-4DA82AAA76EA}"/>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8" name="四角形: 角を丸くする 7">
            <a:extLst>
              <a:ext uri="{FF2B5EF4-FFF2-40B4-BE49-F238E27FC236}">
                <a16:creationId xmlns:a16="http://schemas.microsoft.com/office/drawing/2014/main" id="{895C06F1-1BFC-47D8-8585-36B9EB15A693}"/>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9" name="四角形: 角を丸くする 8">
            <a:extLst>
              <a:ext uri="{FF2B5EF4-FFF2-40B4-BE49-F238E27FC236}">
                <a16:creationId xmlns:a16="http://schemas.microsoft.com/office/drawing/2014/main" id="{EAEDE0B9-5591-4BAD-B236-1B17CBD20612}"/>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10" name="四角形: 角を丸くする 9">
            <a:extLst>
              <a:ext uri="{FF2B5EF4-FFF2-40B4-BE49-F238E27FC236}">
                <a16:creationId xmlns:a16="http://schemas.microsoft.com/office/drawing/2014/main" id="{D1A80F8C-F2D2-474C-A5E9-DE11B38540F4}"/>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11" name="直線矢印コネクタ 10">
            <a:extLst>
              <a:ext uri="{FF2B5EF4-FFF2-40B4-BE49-F238E27FC236}">
                <a16:creationId xmlns:a16="http://schemas.microsoft.com/office/drawing/2014/main" id="{151C06FE-C505-4ADB-8EA7-31B7E7633593}"/>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A5C9E0C9-FF38-4640-BAC7-A59C6C614B4F}"/>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63E7254D-B165-497B-A3EE-9D6B05B4B81F}"/>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503E0807-CAD5-4AAB-B86C-5E43E7F85A78}"/>
              </a:ext>
            </a:extLst>
          </p:cNvPr>
          <p:cNvSpPr/>
          <p:nvPr/>
        </p:nvSpPr>
        <p:spPr>
          <a:xfrm>
            <a:off x="2428163" y="5095291"/>
            <a:ext cx="5049672" cy="855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右向き指示マーク">
            <a:extLst>
              <a:ext uri="{FF2B5EF4-FFF2-40B4-BE49-F238E27FC236}">
                <a16:creationId xmlns:a16="http://schemas.microsoft.com/office/drawing/2014/main" id="{8AAC3F0F-0BF7-4170-BA86-5270EC108CC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158995" y="5670591"/>
            <a:ext cx="659406" cy="659406"/>
          </a:xfrm>
          <a:prstGeom prst="rect">
            <a:avLst/>
          </a:prstGeom>
        </p:spPr>
      </p:pic>
    </p:spTree>
    <p:extLst>
      <p:ext uri="{BB962C8B-B14F-4D97-AF65-F5344CB8AC3E}">
        <p14:creationId xmlns:p14="http://schemas.microsoft.com/office/powerpoint/2010/main" val="65862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データ登録方法</a:t>
            </a: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738664"/>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）へ登録する介護サービス利用者の情報は、「利用者情報（介護サービス利用者の氏名等の基本的な情報）」と「様式情報（計画書等の各種様式の情報）」があります。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セキュリティの観点から、</a:t>
            </a:r>
            <a:r>
              <a:rPr lang="ja-JP" altLang="en-US" sz="1400" b="1" u="sng" kern="0" spc="-10" dirty="0">
                <a:solidFill>
                  <a:srgbClr val="FF0000"/>
                </a:solidFill>
                <a:latin typeface="Meiryo UI" panose="020B0604030504040204" pitchFamily="50" charset="-128"/>
                <a:ea typeface="Meiryo UI" panose="020B0604030504040204" pitchFamily="50" charset="-128"/>
              </a:rPr>
              <a:t>「利用者情報」は管理ユーザー、「様式情報」は操作職員</a:t>
            </a:r>
            <a:r>
              <a:rPr lang="ja-JP" altLang="en-US" sz="1400" b="1" u="sng" kern="0" spc="-10" dirty="0">
                <a:solidFill>
                  <a:prstClr val="black"/>
                </a:solidFill>
                <a:latin typeface="Meiryo UI" panose="020B0604030504040204" pitchFamily="50" charset="-128"/>
                <a:ea typeface="Meiryo UI" panose="020B0604030504040204" pitchFamily="50" charset="-128"/>
              </a:rPr>
              <a:t>が登録</a:t>
            </a:r>
            <a:r>
              <a:rPr lang="ja-JP" altLang="en-US" sz="1400" kern="0" spc="-10" dirty="0">
                <a:solidFill>
                  <a:prstClr val="black"/>
                </a:solidFill>
                <a:latin typeface="Meiryo UI" panose="020B0604030504040204" pitchFamily="50" charset="-128"/>
                <a:ea typeface="Meiryo UI" panose="020B0604030504040204" pitchFamily="50" charset="-128"/>
              </a:rPr>
              <a:t>することに注意してください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graphicFrame>
        <p:nvGraphicFramePr>
          <p:cNvPr id="3" name="表 3">
            <a:extLst>
              <a:ext uri="{FF2B5EF4-FFF2-40B4-BE49-F238E27FC236}">
                <a16:creationId xmlns:a16="http://schemas.microsoft.com/office/drawing/2014/main" id="{20FBEE91-B4F0-478B-8B3F-5CCB81A52107}"/>
              </a:ext>
            </a:extLst>
          </p:cNvPr>
          <p:cNvGraphicFramePr>
            <a:graphicFrameLocks noGrp="1"/>
          </p:cNvGraphicFramePr>
          <p:nvPr>
            <p:extLst>
              <p:ext uri="{D42A27DB-BD31-4B8C-83A1-F6EECF244321}">
                <p14:modId xmlns:p14="http://schemas.microsoft.com/office/powerpoint/2010/main" val="3768024969"/>
              </p:ext>
            </p:extLst>
          </p:nvPr>
        </p:nvGraphicFramePr>
        <p:xfrm>
          <a:off x="967245" y="4304987"/>
          <a:ext cx="8362636" cy="2351613"/>
        </p:xfrm>
        <a:graphic>
          <a:graphicData uri="http://schemas.openxmlformats.org/drawingml/2006/table">
            <a:tbl>
              <a:tblPr firstRow="1" bandRow="1">
                <a:tableStyleId>{7DF18680-E054-41AD-8BC1-D1AEF772440D}</a:tableStyleId>
              </a:tblPr>
              <a:tblGrid>
                <a:gridCol w="1836000">
                  <a:extLst>
                    <a:ext uri="{9D8B030D-6E8A-4147-A177-3AD203B41FA5}">
                      <a16:colId xmlns:a16="http://schemas.microsoft.com/office/drawing/2014/main" val="1188593506"/>
                    </a:ext>
                  </a:extLst>
                </a:gridCol>
                <a:gridCol w="4150022">
                  <a:extLst>
                    <a:ext uri="{9D8B030D-6E8A-4147-A177-3AD203B41FA5}">
                      <a16:colId xmlns:a16="http://schemas.microsoft.com/office/drawing/2014/main" val="4091397686"/>
                    </a:ext>
                  </a:extLst>
                </a:gridCol>
                <a:gridCol w="2376614">
                  <a:extLst>
                    <a:ext uri="{9D8B030D-6E8A-4147-A177-3AD203B41FA5}">
                      <a16:colId xmlns:a16="http://schemas.microsoft.com/office/drawing/2014/main" val="3856796965"/>
                    </a:ext>
                  </a:extLst>
                </a:gridCol>
              </a:tblGrid>
              <a:tr h="329682">
                <a:tc>
                  <a:txBody>
                    <a:bodyPr/>
                    <a:lstStyle/>
                    <a:p>
                      <a:r>
                        <a:rPr kumimoji="1" lang="ja-JP" altLang="en-US" sz="1200" dirty="0">
                          <a:latin typeface="Meiryo UI" panose="020B0604030504040204" pitchFamily="50" charset="-128"/>
                          <a:ea typeface="Meiryo UI" panose="020B0604030504040204" pitchFamily="50" charset="-128"/>
                        </a:rPr>
                        <a:t>方法</a:t>
                      </a:r>
                    </a:p>
                  </a:txBody>
                  <a:tcPr/>
                </a:tc>
                <a:tc>
                  <a:txBody>
                    <a:bodyPr/>
                    <a:lstStyle/>
                    <a:p>
                      <a:r>
                        <a:rPr kumimoji="1" lang="ja-JP" altLang="en-US" sz="1200" dirty="0">
                          <a:latin typeface="Meiryo UI" panose="020B0604030504040204" pitchFamily="50" charset="-128"/>
                          <a:ea typeface="Meiryo UI" panose="020B0604030504040204" pitchFamily="50" charset="-128"/>
                        </a:rPr>
                        <a:t>概要</a:t>
                      </a:r>
                    </a:p>
                  </a:txBody>
                  <a:tcPr/>
                </a:tc>
                <a:tc>
                  <a:txBody>
                    <a:bodyPr/>
                    <a:lstStyle/>
                    <a:p>
                      <a:r>
                        <a:rPr kumimoji="1" lang="ja-JP" altLang="en-US" sz="1200" dirty="0">
                          <a:latin typeface="Meiryo UI" panose="020B0604030504040204" pitchFamily="50" charset="-128"/>
                          <a:ea typeface="Meiryo UI" panose="020B0604030504040204" pitchFamily="50" charset="-128"/>
                        </a:rPr>
                        <a:t>実施するユーザー</a:t>
                      </a:r>
                    </a:p>
                  </a:txBody>
                  <a:tcPr/>
                </a:tc>
                <a:extLst>
                  <a:ext uri="{0D108BD9-81ED-4DB2-BD59-A6C34878D82A}">
                    <a16:rowId xmlns:a16="http://schemas.microsoft.com/office/drawing/2014/main" val="1125982254"/>
                  </a:ext>
                </a:extLst>
              </a:tr>
              <a:tr h="840012">
                <a:tc>
                  <a:txBody>
                    <a:bodyPr/>
                    <a:lstStyle/>
                    <a:p>
                      <a:r>
                        <a:rPr kumimoji="1" lang="en-US" altLang="ja-JP" sz="1200" dirty="0">
                          <a:latin typeface="Meiryo UI" panose="020B0604030504040204" pitchFamily="50" charset="-128"/>
                          <a:ea typeface="Meiryo UI" panose="020B0604030504040204" pitchFamily="50" charset="-128"/>
                        </a:rPr>
                        <a:t>CSV</a:t>
                      </a:r>
                      <a:r>
                        <a:rPr kumimoji="1" lang="ja-JP" altLang="en-US" sz="1200" dirty="0">
                          <a:latin typeface="Meiryo UI" panose="020B0604030504040204" pitchFamily="50" charset="-128"/>
                          <a:ea typeface="Meiryo UI" panose="020B0604030504040204" pitchFamily="50" charset="-128"/>
                        </a:rPr>
                        <a:t>ファイルからの取り込み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P29, 30</a:t>
                      </a:r>
                      <a:r>
                        <a:rPr kumimoji="1" lang="ja-JP" altLang="en-US" sz="1200" dirty="0">
                          <a:latin typeface="Meiryo UI" panose="020B0604030504040204" pitchFamily="50" charset="-128"/>
                          <a:ea typeface="Meiryo UI" panose="020B0604030504040204" pitchFamily="50" charset="-128"/>
                        </a:rPr>
                        <a:t>）</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介護記録ソフト等で記録している情報を</a:t>
                      </a:r>
                      <a:r>
                        <a:rPr kumimoji="1" lang="en-US" altLang="ja-JP" sz="1200" dirty="0">
                          <a:latin typeface="Meiryo UI" panose="020B0604030504040204" pitchFamily="50" charset="-128"/>
                          <a:ea typeface="Meiryo UI" panose="020B0604030504040204" pitchFamily="50" charset="-128"/>
                        </a:rPr>
                        <a:t>CSV</a:t>
                      </a:r>
                      <a:r>
                        <a:rPr kumimoji="1" lang="ja-JP" altLang="en-US" sz="1200" dirty="0">
                          <a:latin typeface="Meiryo UI" panose="020B0604030504040204" pitchFamily="50" charset="-128"/>
                          <a:ea typeface="Meiryo UI" panose="020B0604030504040204" pitchFamily="50" charset="-128"/>
                        </a:rPr>
                        <a:t>ファイル形式で出力し、</a:t>
                      </a:r>
                      <a:r>
                        <a:rPr kumimoji="1" lang="en-US" altLang="ja-JP" sz="1200" dirty="0">
                          <a:latin typeface="Meiryo UI" panose="020B0604030504040204" pitchFamily="50" charset="-128"/>
                          <a:ea typeface="Meiryo UI" panose="020B0604030504040204" pitchFamily="50" charset="-128"/>
                        </a:rPr>
                        <a:t>CHASE</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LIFE</a:t>
                      </a:r>
                      <a:r>
                        <a:rPr kumimoji="1" lang="ja-JP" altLang="en-US" sz="1200" dirty="0">
                          <a:latin typeface="Meiryo UI" panose="020B0604030504040204" pitchFamily="50" charset="-128"/>
                          <a:ea typeface="Meiryo UI" panose="020B0604030504040204" pitchFamily="50" charset="-128"/>
                        </a:rPr>
                        <a:t>）への取り込みを行います。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この方法を利用する場合、</a:t>
                      </a:r>
                      <a:r>
                        <a:rPr kumimoji="1" lang="ja-JP" altLang="en-US" sz="1200" b="1" u="sng" dirty="0">
                          <a:latin typeface="Meiryo UI" panose="020B0604030504040204" pitchFamily="50" charset="-128"/>
                          <a:ea typeface="Meiryo UI" panose="020B0604030504040204" pitchFamily="50" charset="-128"/>
                        </a:rPr>
                        <a:t>介護記録ソフトが</a:t>
                      </a:r>
                      <a:r>
                        <a:rPr kumimoji="1" lang="en-US" altLang="ja-JP" sz="1200" b="1" u="sng" dirty="0">
                          <a:latin typeface="Meiryo UI" panose="020B0604030504040204" pitchFamily="50" charset="-128"/>
                          <a:ea typeface="Meiryo UI" panose="020B0604030504040204" pitchFamily="50" charset="-128"/>
                        </a:rPr>
                        <a:t>CHASE</a:t>
                      </a:r>
                      <a:r>
                        <a:rPr kumimoji="1" lang="ja-JP" altLang="en-US" sz="1200" b="1" u="sng" dirty="0">
                          <a:latin typeface="Meiryo UI" panose="020B0604030504040204" pitchFamily="50" charset="-128"/>
                          <a:ea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rPr>
                        <a:t>LIFE</a:t>
                      </a:r>
                      <a:r>
                        <a:rPr kumimoji="1" lang="ja-JP" altLang="en-US" sz="1200" b="1" u="sng" dirty="0">
                          <a:latin typeface="Meiryo UI" panose="020B0604030504040204" pitchFamily="50" charset="-128"/>
                          <a:ea typeface="Meiryo UI" panose="020B0604030504040204" pitchFamily="50" charset="-128"/>
                        </a:rPr>
                        <a:t>）のフォーマットでの</a:t>
                      </a:r>
                      <a:r>
                        <a:rPr kumimoji="1" lang="en-US" altLang="ja-JP" sz="1200" b="1" u="sng" dirty="0">
                          <a:latin typeface="Meiryo UI" panose="020B0604030504040204" pitchFamily="50" charset="-128"/>
                          <a:ea typeface="Meiryo UI" panose="020B0604030504040204" pitchFamily="50" charset="-128"/>
                        </a:rPr>
                        <a:t>CSV</a:t>
                      </a:r>
                      <a:r>
                        <a:rPr kumimoji="1" lang="ja-JP" altLang="en-US" sz="1200" b="1" u="sng" dirty="0">
                          <a:latin typeface="Meiryo UI" panose="020B0604030504040204" pitchFamily="50" charset="-128"/>
                          <a:ea typeface="Meiryo UI" panose="020B0604030504040204" pitchFamily="50" charset="-128"/>
                        </a:rPr>
                        <a:t>ファイル出力に対応</a:t>
                      </a:r>
                      <a:r>
                        <a:rPr kumimoji="1" lang="ja-JP" altLang="en-US" sz="1200" dirty="0">
                          <a:latin typeface="Meiryo UI" panose="020B0604030504040204" pitchFamily="50" charset="-128"/>
                          <a:ea typeface="Meiryo UI" panose="020B0604030504040204" pitchFamily="50" charset="-128"/>
                        </a:rPr>
                        <a:t>している必要があります。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介護記録ソフトからのデータ出力方法は、利用している介護記録ソフトの説明書等を参照してください。</a:t>
                      </a:r>
                    </a:p>
                  </a:txBody>
                  <a:tcPr/>
                </a:tc>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管理ユーザー（利用者情報のみ）</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操作職員（様式情報のみ）</a:t>
                      </a:r>
                    </a:p>
                  </a:txBody>
                  <a:tcPr/>
                </a:tc>
                <a:extLst>
                  <a:ext uri="{0D108BD9-81ED-4DB2-BD59-A6C34878D82A}">
                    <a16:rowId xmlns:a16="http://schemas.microsoft.com/office/drawing/2014/main" val="1789135398"/>
                  </a:ext>
                </a:extLst>
              </a:tr>
              <a:tr h="650331">
                <a:tc>
                  <a:txBody>
                    <a:bodyPr/>
                    <a:lstStyle/>
                    <a:p>
                      <a:r>
                        <a:rPr kumimoji="1" lang="ja-JP" altLang="en-US" sz="1200" dirty="0">
                          <a:latin typeface="Meiryo UI" panose="020B0604030504040204" pitchFamily="50" charset="-128"/>
                          <a:ea typeface="Meiryo UI" panose="020B0604030504040204" pitchFamily="50" charset="-128"/>
                        </a:rPr>
                        <a:t>入力フォームからの登録</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P31</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rPr>
                        <a:t>）</a:t>
                      </a:r>
                    </a:p>
                  </a:txBody>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CHASE</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LIFE</a:t>
                      </a:r>
                      <a:r>
                        <a:rPr kumimoji="1" lang="ja-JP" altLang="en-US" sz="1200" dirty="0">
                          <a:latin typeface="Meiryo UI" panose="020B0604030504040204" pitchFamily="50" charset="-128"/>
                          <a:ea typeface="Meiryo UI" panose="020B0604030504040204" pitchFamily="50" charset="-128"/>
                        </a:rPr>
                        <a:t>）の画面から手入力を行います。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この方法は、</a:t>
                      </a:r>
                      <a:r>
                        <a:rPr kumimoji="1" lang="ja-JP" altLang="en-US" sz="1200" b="1" u="sng" dirty="0">
                          <a:latin typeface="Meiryo UI" panose="020B0604030504040204" pitchFamily="50" charset="-128"/>
                          <a:ea typeface="Meiryo UI" panose="020B0604030504040204" pitchFamily="50" charset="-128"/>
                        </a:rPr>
                        <a:t>介護記録ソフトの利用状況にかかわらず、全ての方</a:t>
                      </a:r>
                      <a:r>
                        <a:rPr kumimoji="1" lang="ja-JP" altLang="en-US" sz="1200" dirty="0">
                          <a:latin typeface="Meiryo UI" panose="020B0604030504040204" pitchFamily="50" charset="-128"/>
                          <a:ea typeface="Meiryo UI" panose="020B0604030504040204" pitchFamily="50" charset="-128"/>
                        </a:rPr>
                        <a:t>にご利用いただけます。</a:t>
                      </a:r>
                    </a:p>
                  </a:txBody>
                  <a:tcPr/>
                </a:tc>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操作職員</a:t>
                      </a:r>
                    </a:p>
                  </a:txBody>
                  <a:tcPr/>
                </a:tc>
                <a:extLst>
                  <a:ext uri="{0D108BD9-81ED-4DB2-BD59-A6C34878D82A}">
                    <a16:rowId xmlns:a16="http://schemas.microsoft.com/office/drawing/2014/main" val="1557282519"/>
                  </a:ext>
                </a:extLst>
              </a:tr>
            </a:tbl>
          </a:graphicData>
        </a:graphic>
      </p:graphicFrame>
      <p:graphicFrame>
        <p:nvGraphicFramePr>
          <p:cNvPr id="8" name="表 7">
            <a:extLst>
              <a:ext uri="{FF2B5EF4-FFF2-40B4-BE49-F238E27FC236}">
                <a16:creationId xmlns:a16="http://schemas.microsoft.com/office/drawing/2014/main" id="{6903C8D6-411C-4814-8D68-0B78F8BBCE38}"/>
              </a:ext>
            </a:extLst>
          </p:cNvPr>
          <p:cNvGraphicFramePr>
            <a:graphicFrameLocks noGrp="1"/>
          </p:cNvGraphicFramePr>
          <p:nvPr>
            <p:extLst>
              <p:ext uri="{D42A27DB-BD31-4B8C-83A1-F6EECF244321}">
                <p14:modId xmlns:p14="http://schemas.microsoft.com/office/powerpoint/2010/main" val="1801004197"/>
              </p:ext>
            </p:extLst>
          </p:nvPr>
        </p:nvGraphicFramePr>
        <p:xfrm>
          <a:off x="2287618" y="1647610"/>
          <a:ext cx="5099595" cy="1952089"/>
        </p:xfrm>
        <a:graphic>
          <a:graphicData uri="http://schemas.openxmlformats.org/drawingml/2006/table">
            <a:tbl>
              <a:tblPr firstRow="1" bandRow="1"/>
              <a:tblGrid>
                <a:gridCol w="1375485">
                  <a:extLst>
                    <a:ext uri="{9D8B030D-6E8A-4147-A177-3AD203B41FA5}">
                      <a16:colId xmlns:a16="http://schemas.microsoft.com/office/drawing/2014/main" val="20000"/>
                    </a:ext>
                  </a:extLst>
                </a:gridCol>
                <a:gridCol w="1431636">
                  <a:extLst>
                    <a:ext uri="{9D8B030D-6E8A-4147-A177-3AD203B41FA5}">
                      <a16:colId xmlns:a16="http://schemas.microsoft.com/office/drawing/2014/main" val="20001"/>
                    </a:ext>
                  </a:extLst>
                </a:gridCol>
                <a:gridCol w="1146237">
                  <a:extLst>
                    <a:ext uri="{9D8B030D-6E8A-4147-A177-3AD203B41FA5}">
                      <a16:colId xmlns:a16="http://schemas.microsoft.com/office/drawing/2014/main" val="20002"/>
                    </a:ext>
                  </a:extLst>
                </a:gridCol>
                <a:gridCol w="1146237">
                  <a:extLst>
                    <a:ext uri="{9D8B030D-6E8A-4147-A177-3AD203B41FA5}">
                      <a16:colId xmlns:a16="http://schemas.microsoft.com/office/drawing/2014/main" val="20003"/>
                    </a:ext>
                  </a:extLst>
                </a:gridCol>
              </a:tblGrid>
              <a:tr h="770751">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28575" cap="flat" cmpd="sng" algn="ctr">
                      <a:solidFill>
                        <a:sysClr val="window" lastClr="FFFFFF"/>
                      </a:solidFill>
                      <a:prstDash val="solid"/>
                      <a:round/>
                      <a:headEnd type="none" w="med" len="med"/>
                      <a:tailEnd type="none" w="med" len="med"/>
                    </a:lnTlToBr>
                    <a:lnBlToTr w="12700" cmpd="sng">
                      <a:noFill/>
                      <a:prstDash val="solid"/>
                    </a:lnBlToTr>
                    <a:solidFill>
                      <a:sysClr val="window" lastClr="FFFFFF">
                        <a:lumMod val="85000"/>
                      </a:sys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管理ユーザー</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400" dirty="0">
                        <a:latin typeface="Meiryo UI" panose="020B0604030504040204" pitchFamily="50" charset="-128"/>
                        <a:ea typeface="Meiryo UI" panose="020B0604030504040204" pitchFamily="50" charset="-128"/>
                      </a:endParaRPr>
                    </a:p>
                  </a:txBody>
                  <a:tcPr marL="97048" marR="97048" marT="48524" marB="0" anchor="b">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操作職員</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400" dirty="0">
                        <a:latin typeface="Meiryo UI" panose="020B0604030504040204" pitchFamily="50" charset="-128"/>
                        <a:ea typeface="Meiryo UI" panose="020B0604030504040204" pitchFamily="50" charset="-128"/>
                      </a:endParaRPr>
                    </a:p>
                  </a:txBody>
                  <a:tcPr marL="97048" marR="97048" marT="48524" marB="0" anchor="b">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0"/>
                  </a:ext>
                </a:extLst>
              </a:tr>
              <a:tr h="305550">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介護サービス利用者管理</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3"/>
                  </a:ext>
                </a:extLst>
              </a:tr>
              <a:tr h="258795">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様式管理</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利用様式設定</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4"/>
                  </a:ext>
                </a:extLst>
              </a:tr>
              <a:tr h="305550">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検索</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閲覧</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〇</a:t>
                      </a: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〇</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5"/>
                  </a:ext>
                </a:extLst>
              </a:tr>
              <a:tr h="305550">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a:latin typeface="Meiryo UI" panose="020B0604030504040204" pitchFamily="50" charset="-128"/>
                          <a:ea typeface="Meiryo UI" panose="020B0604030504040204" pitchFamily="50" charset="-128"/>
                        </a:rPr>
                        <a:t>登録</a:t>
                      </a:r>
                      <a:r>
                        <a:rPr kumimoji="1" lang="en-US" altLang="ja-JP"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編集</a:t>
                      </a:r>
                    </a:p>
                  </a:txBody>
                  <a:tcPr marL="97048" marR="97048" marT="48524" marB="48524" anchor="ctr">
                    <a:lnL w="3810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a:txBody>
                  <a:tcPr marL="97048" marR="97048" marT="48524" marB="48524" anchor="ctr">
                    <a:lnL w="5715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dirty="0">
                          <a:latin typeface="Meiryo UI" panose="020B0604030504040204" pitchFamily="50" charset="-128"/>
                          <a:ea typeface="Meiryo UI" panose="020B0604030504040204" pitchFamily="50" charset="-128"/>
                        </a:rPr>
                        <a:t>〇</a:t>
                      </a:r>
                    </a:p>
                  </a:txBody>
                  <a:tcPr marL="97048" marR="97048" marT="48524" marB="48524"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6D6F2"/>
                    </a:solidFill>
                  </a:tcPr>
                </a:tc>
                <a:extLst>
                  <a:ext uri="{0D108BD9-81ED-4DB2-BD59-A6C34878D82A}">
                    <a16:rowId xmlns:a16="http://schemas.microsoft.com/office/drawing/2014/main" val="10006"/>
                  </a:ext>
                </a:extLst>
              </a:tr>
            </a:tbl>
          </a:graphicData>
        </a:graphic>
      </p:graphicFrame>
      <p:grpSp>
        <p:nvGrpSpPr>
          <p:cNvPr id="9" name="グループ化 8">
            <a:extLst>
              <a:ext uri="{FF2B5EF4-FFF2-40B4-BE49-F238E27FC236}">
                <a16:creationId xmlns:a16="http://schemas.microsoft.com/office/drawing/2014/main" id="{A4316E08-50A6-4080-9500-3EDA61B16244}"/>
              </a:ext>
            </a:extLst>
          </p:cNvPr>
          <p:cNvGrpSpPr/>
          <p:nvPr/>
        </p:nvGrpSpPr>
        <p:grpSpPr>
          <a:xfrm>
            <a:off x="5393859" y="1797929"/>
            <a:ext cx="692406" cy="348734"/>
            <a:chOff x="1764150" y="4729884"/>
            <a:chExt cx="1393344" cy="701766"/>
          </a:xfrm>
        </p:grpSpPr>
        <p:grpSp>
          <p:nvGrpSpPr>
            <p:cNvPr id="10" name="グループ化 9">
              <a:extLst>
                <a:ext uri="{FF2B5EF4-FFF2-40B4-BE49-F238E27FC236}">
                  <a16:creationId xmlns:a16="http://schemas.microsoft.com/office/drawing/2014/main" id="{C09152C3-E440-4AD7-803C-DE50986461BF}"/>
                </a:ext>
              </a:extLst>
            </p:cNvPr>
            <p:cNvGrpSpPr>
              <a:grpSpLocks noChangeAspect="1"/>
            </p:cNvGrpSpPr>
            <p:nvPr/>
          </p:nvGrpSpPr>
          <p:grpSpPr>
            <a:xfrm>
              <a:off x="2303648" y="4729884"/>
              <a:ext cx="853846" cy="701766"/>
              <a:chOff x="-5586998" y="6693004"/>
              <a:chExt cx="1205395" cy="990704"/>
            </a:xfrm>
            <a:solidFill>
              <a:sysClr val="window" lastClr="FFFFFF">
                <a:lumMod val="50000"/>
              </a:sysClr>
            </a:solidFill>
          </p:grpSpPr>
          <p:sp>
            <p:nvSpPr>
              <p:cNvPr id="20" name="Freeform 75">
                <a:extLst>
                  <a:ext uri="{FF2B5EF4-FFF2-40B4-BE49-F238E27FC236}">
                    <a16:creationId xmlns:a16="http://schemas.microsoft.com/office/drawing/2014/main" id="{DB2E7CD8-8618-40D5-B513-DF075788E28C}"/>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Rectangle 76">
                <a:extLst>
                  <a:ext uri="{FF2B5EF4-FFF2-40B4-BE49-F238E27FC236}">
                    <a16:creationId xmlns:a16="http://schemas.microsoft.com/office/drawing/2014/main" id="{A908F5DD-6CB2-44B1-A546-50274BF29C87}"/>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Freeform 77">
                <a:extLst>
                  <a:ext uri="{FF2B5EF4-FFF2-40B4-BE49-F238E27FC236}">
                    <a16:creationId xmlns:a16="http://schemas.microsoft.com/office/drawing/2014/main" id="{FD37BDF4-0F16-4669-81B8-8588BC2F7778}"/>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1" name="グループ化 10">
              <a:extLst>
                <a:ext uri="{FF2B5EF4-FFF2-40B4-BE49-F238E27FC236}">
                  <a16:creationId xmlns:a16="http://schemas.microsoft.com/office/drawing/2014/main" id="{313B0A10-C7E9-4F90-8D44-0DCB58F9CDB2}"/>
                </a:ext>
              </a:extLst>
            </p:cNvPr>
            <p:cNvGrpSpPr>
              <a:grpSpLocks noChangeAspect="1"/>
            </p:cNvGrpSpPr>
            <p:nvPr/>
          </p:nvGrpSpPr>
          <p:grpSpPr>
            <a:xfrm>
              <a:off x="1764150" y="4740609"/>
              <a:ext cx="533400" cy="660400"/>
              <a:chOff x="0" y="1870076"/>
              <a:chExt cx="533400" cy="660400"/>
            </a:xfrm>
            <a:solidFill>
              <a:sysClr val="window" lastClr="FFFFFF">
                <a:lumMod val="50000"/>
              </a:sysClr>
            </a:solidFill>
          </p:grpSpPr>
          <p:sp>
            <p:nvSpPr>
              <p:cNvPr id="12" name="Freeform 5">
                <a:extLst>
                  <a:ext uri="{FF2B5EF4-FFF2-40B4-BE49-F238E27FC236}">
                    <a16:creationId xmlns:a16="http://schemas.microsoft.com/office/drawing/2014/main" id="{C0241580-F4AC-4E50-B91E-90B725702706}"/>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3" name="Oval 28">
                <a:extLst>
                  <a:ext uri="{FF2B5EF4-FFF2-40B4-BE49-F238E27FC236}">
                    <a16:creationId xmlns:a16="http://schemas.microsoft.com/office/drawing/2014/main" id="{76569ED1-9E5A-4709-8E64-5C9A70A8CD81}"/>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4" name="Oval 29">
                <a:extLst>
                  <a:ext uri="{FF2B5EF4-FFF2-40B4-BE49-F238E27FC236}">
                    <a16:creationId xmlns:a16="http://schemas.microsoft.com/office/drawing/2014/main" id="{E768F1F3-3E99-4437-8E0E-2ADE3A5FB007}"/>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5" name="Freeform 30">
                <a:extLst>
                  <a:ext uri="{FF2B5EF4-FFF2-40B4-BE49-F238E27FC236}">
                    <a16:creationId xmlns:a16="http://schemas.microsoft.com/office/drawing/2014/main" id="{FE0179C1-EBC2-4F9B-9C81-615B11F655A2}"/>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6" name="Freeform 31">
                <a:extLst>
                  <a:ext uri="{FF2B5EF4-FFF2-40B4-BE49-F238E27FC236}">
                    <a16:creationId xmlns:a16="http://schemas.microsoft.com/office/drawing/2014/main" id="{000F773B-8B89-4697-AFE4-AE0330F7A256}"/>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7" name="Freeform 32">
                <a:extLst>
                  <a:ext uri="{FF2B5EF4-FFF2-40B4-BE49-F238E27FC236}">
                    <a16:creationId xmlns:a16="http://schemas.microsoft.com/office/drawing/2014/main" id="{3089AB8B-23AA-4618-9711-7857F8C559CD}"/>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8" name="Freeform 33">
                <a:extLst>
                  <a:ext uri="{FF2B5EF4-FFF2-40B4-BE49-F238E27FC236}">
                    <a16:creationId xmlns:a16="http://schemas.microsoft.com/office/drawing/2014/main" id="{2980E6CB-473B-4206-BEDA-BAC4D903561C}"/>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19" name="Freeform 34">
                <a:extLst>
                  <a:ext uri="{FF2B5EF4-FFF2-40B4-BE49-F238E27FC236}">
                    <a16:creationId xmlns:a16="http://schemas.microsoft.com/office/drawing/2014/main" id="{7B127523-EE3A-45E7-A374-830D6CDBE407}"/>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grpSp>
        <p:nvGrpSpPr>
          <p:cNvPr id="23" name="グループ化 22">
            <a:extLst>
              <a:ext uri="{FF2B5EF4-FFF2-40B4-BE49-F238E27FC236}">
                <a16:creationId xmlns:a16="http://schemas.microsoft.com/office/drawing/2014/main" id="{8AE66559-6382-4AA9-87E6-3BE3FAF18131}"/>
              </a:ext>
            </a:extLst>
          </p:cNvPr>
          <p:cNvGrpSpPr/>
          <p:nvPr/>
        </p:nvGrpSpPr>
        <p:grpSpPr>
          <a:xfrm>
            <a:off x="6463181" y="1771881"/>
            <a:ext cx="637972" cy="407135"/>
            <a:chOff x="4835524" y="3138722"/>
            <a:chExt cx="1477260" cy="928113"/>
          </a:xfrm>
        </p:grpSpPr>
        <p:sp>
          <p:nvSpPr>
            <p:cNvPr id="24" name="Freeform 192">
              <a:extLst>
                <a:ext uri="{FF2B5EF4-FFF2-40B4-BE49-F238E27FC236}">
                  <a16:creationId xmlns:a16="http://schemas.microsoft.com/office/drawing/2014/main" id="{987A2F28-E447-4AD4-8450-50427E747677}"/>
                </a:ext>
              </a:extLst>
            </p:cNvPr>
            <p:cNvSpPr>
              <a:spLocks noChangeAspect="1" noEditPoints="1"/>
            </p:cNvSpPr>
            <p:nvPr/>
          </p:nvSpPr>
          <p:spPr bwMode="auto">
            <a:xfrm>
              <a:off x="5868406"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5" name="グループ化 24">
              <a:extLst>
                <a:ext uri="{FF2B5EF4-FFF2-40B4-BE49-F238E27FC236}">
                  <a16:creationId xmlns:a16="http://schemas.microsoft.com/office/drawing/2014/main" id="{C77B1AE7-DC10-4414-9BF1-D7C58A3361A4}"/>
                </a:ext>
              </a:extLst>
            </p:cNvPr>
            <p:cNvGrpSpPr>
              <a:grpSpLocks noChangeAspect="1"/>
            </p:cNvGrpSpPr>
            <p:nvPr/>
          </p:nvGrpSpPr>
          <p:grpSpPr>
            <a:xfrm>
              <a:off x="4835524" y="3149357"/>
              <a:ext cx="526044" cy="669920"/>
              <a:chOff x="36552" y="1761377"/>
              <a:chExt cx="526044" cy="669920"/>
            </a:xfrm>
            <a:solidFill>
              <a:sysClr val="window" lastClr="FFFFFF">
                <a:lumMod val="50000"/>
              </a:sysClr>
            </a:solidFill>
          </p:grpSpPr>
          <p:sp>
            <p:nvSpPr>
              <p:cNvPr id="32" name="Freeform 5">
                <a:extLst>
                  <a:ext uri="{FF2B5EF4-FFF2-40B4-BE49-F238E27FC236}">
                    <a16:creationId xmlns:a16="http://schemas.microsoft.com/office/drawing/2014/main" id="{8F6ECEC9-3080-4082-A34A-82BCD26F1C30}"/>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3" name="Oval 154">
                <a:extLst>
                  <a:ext uri="{FF2B5EF4-FFF2-40B4-BE49-F238E27FC236}">
                    <a16:creationId xmlns:a16="http://schemas.microsoft.com/office/drawing/2014/main" id="{11ACE719-E23F-489C-8128-BBB9942712B0}"/>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4" name="Oval 155">
                <a:extLst>
                  <a:ext uri="{FF2B5EF4-FFF2-40B4-BE49-F238E27FC236}">
                    <a16:creationId xmlns:a16="http://schemas.microsoft.com/office/drawing/2014/main" id="{6E8C8349-B216-485B-B77E-AF95B4DB1892}"/>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5" name="Freeform 156">
                <a:extLst>
                  <a:ext uri="{FF2B5EF4-FFF2-40B4-BE49-F238E27FC236}">
                    <a16:creationId xmlns:a16="http://schemas.microsoft.com/office/drawing/2014/main" id="{3390DC8A-73DF-4845-9F92-EEDFA20BD29C}"/>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grpSp>
          <p:nvGrpSpPr>
            <p:cNvPr id="26" name="グループ化 25">
              <a:extLst>
                <a:ext uri="{FF2B5EF4-FFF2-40B4-BE49-F238E27FC236}">
                  <a16:creationId xmlns:a16="http://schemas.microsoft.com/office/drawing/2014/main" id="{2371EFB5-9C15-4656-80A6-09BFBFED1CF2}"/>
                </a:ext>
              </a:extLst>
            </p:cNvPr>
            <p:cNvGrpSpPr>
              <a:grpSpLocks noChangeAspect="1"/>
            </p:cNvGrpSpPr>
            <p:nvPr/>
          </p:nvGrpSpPr>
          <p:grpSpPr>
            <a:xfrm>
              <a:off x="5631868" y="3138722"/>
              <a:ext cx="533400" cy="650875"/>
              <a:chOff x="0" y="1879600"/>
              <a:chExt cx="533400" cy="650875"/>
            </a:xfrm>
            <a:solidFill>
              <a:sysClr val="window" lastClr="FFFFFF">
                <a:lumMod val="50000"/>
              </a:sysClr>
            </a:solidFill>
          </p:grpSpPr>
          <p:sp>
            <p:nvSpPr>
              <p:cNvPr id="28" name="Freeform 5">
                <a:extLst>
                  <a:ext uri="{FF2B5EF4-FFF2-40B4-BE49-F238E27FC236}">
                    <a16:creationId xmlns:a16="http://schemas.microsoft.com/office/drawing/2014/main" id="{187171E2-CE4C-4618-988E-1F0CFD7EF6D3}"/>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29" name="Oval 120">
                <a:extLst>
                  <a:ext uri="{FF2B5EF4-FFF2-40B4-BE49-F238E27FC236}">
                    <a16:creationId xmlns:a16="http://schemas.microsoft.com/office/drawing/2014/main" id="{5A3011D3-DC75-4518-BAD9-9BDE770227C6}"/>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0" name="Oval 121">
                <a:extLst>
                  <a:ext uri="{FF2B5EF4-FFF2-40B4-BE49-F238E27FC236}">
                    <a16:creationId xmlns:a16="http://schemas.microsoft.com/office/drawing/2014/main" id="{1EFDCEA0-E19B-4CFD-AA25-70A0AD1A0967}"/>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sp>
            <p:nvSpPr>
              <p:cNvPr id="31" name="Freeform 122">
                <a:extLst>
                  <a:ext uri="{FF2B5EF4-FFF2-40B4-BE49-F238E27FC236}">
                    <a16:creationId xmlns:a16="http://schemas.microsoft.com/office/drawing/2014/main" id="{9699D898-0BA1-4D3A-9698-E04A557E8397}"/>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defTabSz="1042744" eaLnBrk="1" fontAlgn="auto" latinLnBrk="0" hangingPunct="1">
                  <a:lnSpc>
                    <a:spcPct val="100000"/>
                  </a:lnSpc>
                  <a:spcBef>
                    <a:spcPts val="0"/>
                  </a:spcBef>
                  <a:spcAft>
                    <a:spcPts val="0"/>
                  </a:spcAft>
                  <a:buClrTx/>
                  <a:buSzTx/>
                  <a:buFontTx/>
                  <a:buNone/>
                  <a:tabLst/>
                  <a:defRPr/>
                </a:pPr>
                <a:endParaRPr kumimoji="1" lang="ja-JP" altLang="en-US" sz="2263" b="0" i="0" u="none" strike="noStrike" kern="0" cap="none" spc="0" normalizeH="0" baseline="0" noProof="0">
                  <a:ln>
                    <a:noFill/>
                  </a:ln>
                  <a:solidFill>
                    <a:prstClr val="black"/>
                  </a:solidFill>
                  <a:effectLst/>
                  <a:uLnTx/>
                  <a:uFillTx/>
                </a:endParaRPr>
              </a:p>
            </p:txBody>
          </p:sp>
        </p:grpSp>
        <p:sp>
          <p:nvSpPr>
            <p:cNvPr id="27" name="Freeform 192">
              <a:extLst>
                <a:ext uri="{FF2B5EF4-FFF2-40B4-BE49-F238E27FC236}">
                  <a16:creationId xmlns:a16="http://schemas.microsoft.com/office/drawing/2014/main" id="{EB960F3A-BA4B-48C8-BAFD-106F0CD8A6DC}"/>
                </a:ext>
              </a:extLst>
            </p:cNvPr>
            <p:cNvSpPr>
              <a:spLocks noChangeAspect="1" noEditPoints="1"/>
            </p:cNvSpPr>
            <p:nvPr/>
          </p:nvSpPr>
          <p:spPr bwMode="auto">
            <a:xfrm>
              <a:off x="5139379" y="3776191"/>
              <a:ext cx="444378" cy="29064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ysClr val="window" lastClr="FFFFFF">
                <a:lumMod val="50000"/>
              </a:sys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marL="0" marR="0" lvl="0" indent="0" algn="l" defTabSz="914228"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 name="四角形: 角を丸くする 4">
            <a:extLst>
              <a:ext uri="{FF2B5EF4-FFF2-40B4-BE49-F238E27FC236}">
                <a16:creationId xmlns:a16="http://schemas.microsoft.com/office/drawing/2014/main" id="{0A090B28-AE22-4F4C-AC84-01F04EB137FA}"/>
              </a:ext>
            </a:extLst>
          </p:cNvPr>
          <p:cNvSpPr/>
          <p:nvPr/>
        </p:nvSpPr>
        <p:spPr>
          <a:xfrm>
            <a:off x="5148563" y="2451528"/>
            <a:ext cx="1020725" cy="222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5BA2FD31-8871-4CA9-B9BA-8F0134F2AC5B}"/>
              </a:ext>
            </a:extLst>
          </p:cNvPr>
          <p:cNvSpPr/>
          <p:nvPr/>
        </p:nvSpPr>
        <p:spPr>
          <a:xfrm>
            <a:off x="6296728" y="3316194"/>
            <a:ext cx="1020725" cy="222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36">
            <a:extLst>
              <a:ext uri="{FF2B5EF4-FFF2-40B4-BE49-F238E27FC236}">
                <a16:creationId xmlns:a16="http://schemas.microsoft.com/office/drawing/2014/main" id="{DFFB84B4-57A7-4291-8B4B-66B0695CECF1}"/>
              </a:ext>
            </a:extLst>
          </p:cNvPr>
          <p:cNvSpPr txBox="1">
            <a:spLocks noChangeArrowheads="1"/>
          </p:cNvSpPr>
          <p:nvPr/>
        </p:nvSpPr>
        <p:spPr bwMode="auto">
          <a:xfrm>
            <a:off x="86266" y="385735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データの登録方法は、以下の</a:t>
            </a:r>
            <a:r>
              <a:rPr lang="en-US" altLang="ja-JP" sz="1400" kern="0" spc="-10" dirty="0">
                <a:solidFill>
                  <a:prstClr val="black"/>
                </a:solidFill>
                <a:latin typeface="Meiryo UI" panose="020B0604030504040204" pitchFamily="50" charset="-128"/>
                <a:ea typeface="Meiryo UI" panose="020B0604030504040204" pitchFamily="50" charset="-128"/>
              </a:rPr>
              <a:t>2</a:t>
            </a:r>
            <a:r>
              <a:rPr lang="ja-JP" altLang="en-US" sz="1400" kern="0" spc="-10" dirty="0">
                <a:solidFill>
                  <a:prstClr val="black"/>
                </a:solidFill>
                <a:latin typeface="Meiryo UI" panose="020B0604030504040204" pitchFamily="50" charset="-128"/>
                <a:ea typeface="Meiryo UI" panose="020B0604030504040204" pitchFamily="50" charset="-128"/>
              </a:rPr>
              <a:t>種類があります。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EFE37B11-652F-4FE9-BEB5-0BF93312AB94}"/>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P6</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786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CHASE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a:t>
            </a:r>
            <a:r>
              <a:rPr kumimoji="1"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LIFE</a:t>
            </a: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CHASE(LIFE)</a:t>
            </a:r>
            <a:r>
              <a:rPr lang="ja-JP" altLang="en-US" sz="1400" kern="0" spc="-10" dirty="0">
                <a:solidFill>
                  <a:prstClr val="black"/>
                </a:solidFill>
                <a:latin typeface="Meiryo UI" panose="020B0604030504040204" pitchFamily="50" charset="-128"/>
                <a:ea typeface="Meiryo UI" panose="020B0604030504040204" pitchFamily="50" charset="-128"/>
              </a:rPr>
              <a:t>の基本的な利用の流れは以下の通りです。</a:t>
            </a:r>
          </a:p>
        </p:txBody>
      </p:sp>
      <p:sp>
        <p:nvSpPr>
          <p:cNvPr id="3" name="四角形: 角を丸くする 2">
            <a:extLst>
              <a:ext uri="{FF2B5EF4-FFF2-40B4-BE49-F238E27FC236}">
                <a16:creationId xmlns:a16="http://schemas.microsoft.com/office/drawing/2014/main" id="{F6157DF3-4D32-484E-9BA3-C8745C0DB787}"/>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15" name="四角形: 角を丸くする 14">
            <a:extLst>
              <a:ext uri="{FF2B5EF4-FFF2-40B4-BE49-F238E27FC236}">
                <a16:creationId xmlns:a16="http://schemas.microsoft.com/office/drawing/2014/main" id="{A94CD94E-2056-4F58-AA13-2CE3F8D618D1}"/>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16" name="四角形: 角を丸くする 15">
            <a:extLst>
              <a:ext uri="{FF2B5EF4-FFF2-40B4-BE49-F238E27FC236}">
                <a16:creationId xmlns:a16="http://schemas.microsoft.com/office/drawing/2014/main" id="{4FABD919-A02D-4897-8A61-63FC26F6DD1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9" name="四角形: 角を丸くする 8">
            <a:extLst>
              <a:ext uri="{FF2B5EF4-FFF2-40B4-BE49-F238E27FC236}">
                <a16:creationId xmlns:a16="http://schemas.microsoft.com/office/drawing/2014/main" id="{C523031F-F21D-4B5F-BE8F-C8163C7BC049}"/>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5" name="直線矢印コネクタ 4">
            <a:extLst>
              <a:ext uri="{FF2B5EF4-FFF2-40B4-BE49-F238E27FC236}">
                <a16:creationId xmlns:a16="http://schemas.microsoft.com/office/drawing/2014/main" id="{0D5275E9-48A6-4449-9956-B762B8F8B2E6}"/>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F44DB753-60C9-468E-8F1A-7E3D4855998B}"/>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FB1BAA96-DD30-49BD-9051-CBC2C977126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00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CSV</a:t>
            </a:r>
            <a:r>
              <a:rPr kumimoji="1" lang="ja-JP" altLang="en-US" sz="2000" b="1" dirty="0">
                <a:solidFill>
                  <a:prstClr val="white"/>
                </a:solidFill>
                <a:latin typeface="HG丸ｺﾞｼｯｸM-PRO" pitchFamily="50" charset="-128"/>
                <a:ea typeface="HG丸ｺﾞｼｯｸM-PRO" pitchFamily="50" charset="-128"/>
              </a:rPr>
              <a:t>ファイルからの取り込み</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2630E638-0271-4A82-8925-6849DADBED0D}"/>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ファイルからの取り込みは、トップ画面の「外部データ取込」から行います。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複数のファイルを同時に取り込むことが可能です。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A7575BFB-F874-4CD8-9FAB-10995246035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8800" y="2190309"/>
            <a:ext cx="4645220" cy="2603364"/>
          </a:xfrm>
          <a:prstGeom prst="rect">
            <a:avLst/>
          </a:prstGeom>
        </p:spPr>
      </p:pic>
      <p:sp>
        <p:nvSpPr>
          <p:cNvPr id="9" name="正方形/長方形 8">
            <a:extLst>
              <a:ext uri="{FF2B5EF4-FFF2-40B4-BE49-F238E27FC236}">
                <a16:creationId xmlns:a16="http://schemas.microsoft.com/office/drawing/2014/main" id="{A91D8FFF-2742-47B5-BAB0-A001D1A5A54E}"/>
              </a:ext>
            </a:extLst>
          </p:cNvPr>
          <p:cNvSpPr/>
          <p:nvPr/>
        </p:nvSpPr>
        <p:spPr>
          <a:xfrm>
            <a:off x="2718573" y="3743593"/>
            <a:ext cx="1970385"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4187F3D-1525-4644-A6FD-88C1DAF48285}"/>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4969964" y="2190309"/>
            <a:ext cx="4827869" cy="2488019"/>
          </a:xfrm>
          <a:prstGeom prst="rect">
            <a:avLst/>
          </a:prstGeom>
        </p:spPr>
      </p:pic>
      <p:sp>
        <p:nvSpPr>
          <p:cNvPr id="12" name="正方形/長方形 11">
            <a:extLst>
              <a:ext uri="{FF2B5EF4-FFF2-40B4-BE49-F238E27FC236}">
                <a16:creationId xmlns:a16="http://schemas.microsoft.com/office/drawing/2014/main" id="{596FA5E6-98F5-495B-B14A-C8B30C9DE4BB}"/>
              </a:ext>
            </a:extLst>
          </p:cNvPr>
          <p:cNvSpPr/>
          <p:nvPr/>
        </p:nvSpPr>
        <p:spPr>
          <a:xfrm>
            <a:off x="7634360" y="2526658"/>
            <a:ext cx="2062533" cy="489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6AACF6FD-28B8-4050-A5A5-34C26B81DF1E}"/>
              </a:ext>
            </a:extLst>
          </p:cNvPr>
          <p:cNvSpPr/>
          <p:nvPr/>
        </p:nvSpPr>
        <p:spPr>
          <a:xfrm>
            <a:off x="128800" y="1671525"/>
            <a:ext cx="3135395" cy="4040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管理ユーザー：利用者情報の取込</a:t>
            </a:r>
          </a:p>
        </p:txBody>
      </p:sp>
      <p:sp>
        <p:nvSpPr>
          <p:cNvPr id="13" name="四角形: 角を丸くする 12">
            <a:extLst>
              <a:ext uri="{FF2B5EF4-FFF2-40B4-BE49-F238E27FC236}">
                <a16:creationId xmlns:a16="http://schemas.microsoft.com/office/drawing/2014/main" id="{810BB12B-9911-4CBD-89FC-B570250BF2ED}"/>
              </a:ext>
            </a:extLst>
          </p:cNvPr>
          <p:cNvSpPr/>
          <p:nvPr/>
        </p:nvSpPr>
        <p:spPr>
          <a:xfrm>
            <a:off x="4942031" y="1671525"/>
            <a:ext cx="3135395" cy="4040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操作職員：様式情報の取込</a:t>
            </a:r>
          </a:p>
        </p:txBody>
      </p:sp>
      <p:sp>
        <p:nvSpPr>
          <p:cNvPr id="14" name="四角形: 角を丸くする 13">
            <a:extLst>
              <a:ext uri="{FF2B5EF4-FFF2-40B4-BE49-F238E27FC236}">
                <a16:creationId xmlns:a16="http://schemas.microsoft.com/office/drawing/2014/main" id="{5074A075-0332-44E6-AB8A-203788425F51}"/>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38, P55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58</a:t>
            </a:r>
          </a:p>
        </p:txBody>
      </p:sp>
    </p:spTree>
    <p:extLst>
      <p:ext uri="{BB962C8B-B14F-4D97-AF65-F5344CB8AC3E}">
        <p14:creationId xmlns:p14="http://schemas.microsoft.com/office/powerpoint/2010/main" val="333688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CSV</a:t>
            </a:r>
            <a:r>
              <a:rPr kumimoji="1" lang="ja-JP" altLang="en-US" sz="2000" b="1" dirty="0">
                <a:solidFill>
                  <a:prstClr val="white"/>
                </a:solidFill>
                <a:latin typeface="HG丸ｺﾞｼｯｸM-PRO" pitchFamily="50" charset="-128"/>
                <a:ea typeface="HG丸ｺﾞｼｯｸM-PRO" pitchFamily="50" charset="-128"/>
              </a:rPr>
              <a:t>ファイルからの取り込み</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70FB10F8-AEFA-40AE-9C56-48E06C47B5F2}"/>
              </a:ext>
            </a:extLst>
          </p:cNvPr>
          <p:cNvSpPr/>
          <p:nvPr/>
        </p:nvSpPr>
        <p:spPr>
          <a:xfrm>
            <a:off x="97235" y="1017652"/>
            <a:ext cx="9711529" cy="1503045"/>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5" name="台形 13">
            <a:extLst>
              <a:ext uri="{FF2B5EF4-FFF2-40B4-BE49-F238E27FC236}">
                <a16:creationId xmlns:a16="http://schemas.microsoft.com/office/drawing/2014/main" id="{F5DA7922-E328-402E-BB8D-FFE29FB2D92F}"/>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C93FB206-8335-47BB-BF6E-1797FB0BD6D7}"/>
              </a:ext>
            </a:extLst>
          </p:cNvPr>
          <p:cNvGrpSpPr/>
          <p:nvPr/>
        </p:nvGrpSpPr>
        <p:grpSpPr>
          <a:xfrm>
            <a:off x="266010" y="751725"/>
            <a:ext cx="321797" cy="322626"/>
            <a:chOff x="6631068" y="4807104"/>
            <a:chExt cx="449848" cy="451006"/>
          </a:xfrm>
        </p:grpSpPr>
        <p:grpSp>
          <p:nvGrpSpPr>
            <p:cNvPr id="17" name="グループ化 16">
              <a:extLst>
                <a:ext uri="{FF2B5EF4-FFF2-40B4-BE49-F238E27FC236}">
                  <a16:creationId xmlns:a16="http://schemas.microsoft.com/office/drawing/2014/main" id="{4E76129F-3047-41A4-87D9-0896BF7FDB8B}"/>
                </a:ext>
              </a:extLst>
            </p:cNvPr>
            <p:cNvGrpSpPr/>
            <p:nvPr/>
          </p:nvGrpSpPr>
          <p:grpSpPr>
            <a:xfrm rot="19826877">
              <a:off x="6714324" y="4949145"/>
              <a:ext cx="321679" cy="207321"/>
              <a:chOff x="22555200" y="7224712"/>
              <a:chExt cx="1384300" cy="892175"/>
            </a:xfrm>
            <a:solidFill>
              <a:srgbClr val="5B9BD5"/>
            </a:solidFill>
          </p:grpSpPr>
          <p:sp>
            <p:nvSpPr>
              <p:cNvPr id="21" name="Freeform 93">
                <a:extLst>
                  <a:ext uri="{FF2B5EF4-FFF2-40B4-BE49-F238E27FC236}">
                    <a16:creationId xmlns:a16="http://schemas.microsoft.com/office/drawing/2014/main" id="{B2699A6F-75DC-4FAD-A46F-255585D14E89}"/>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2" name="Rectangle 94">
                <a:extLst>
                  <a:ext uri="{FF2B5EF4-FFF2-40B4-BE49-F238E27FC236}">
                    <a16:creationId xmlns:a16="http://schemas.microsoft.com/office/drawing/2014/main" id="{D3B280B5-6971-4169-979C-43B2035DE1E0}"/>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18" name="円/楕円 17">
              <a:extLst>
                <a:ext uri="{FF2B5EF4-FFF2-40B4-BE49-F238E27FC236}">
                  <a16:creationId xmlns:a16="http://schemas.microsoft.com/office/drawing/2014/main" id="{68648EB4-E7BC-421B-99BA-7B675F5FA9DA}"/>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9" name="二等辺三角形 18">
              <a:extLst>
                <a:ext uri="{FF2B5EF4-FFF2-40B4-BE49-F238E27FC236}">
                  <a16:creationId xmlns:a16="http://schemas.microsoft.com/office/drawing/2014/main" id="{A2C304BE-D343-43E0-88A3-3721FF0EDD64}"/>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0" name="二等辺三角形 19">
              <a:extLst>
                <a:ext uri="{FF2B5EF4-FFF2-40B4-BE49-F238E27FC236}">
                  <a16:creationId xmlns:a16="http://schemas.microsoft.com/office/drawing/2014/main" id="{923408A2-0063-4072-B6CD-08DC32A3A15F}"/>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3" name="正方形/長方形 22">
            <a:extLst>
              <a:ext uri="{FF2B5EF4-FFF2-40B4-BE49-F238E27FC236}">
                <a16:creationId xmlns:a16="http://schemas.microsoft.com/office/drawing/2014/main" id="{274CEB2C-71F7-40A6-B325-41AAFBB98E9A}"/>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24" name="テキスト ボックス 136">
            <a:extLst>
              <a:ext uri="{FF2B5EF4-FFF2-40B4-BE49-F238E27FC236}">
                <a16:creationId xmlns:a16="http://schemas.microsoft.com/office/drawing/2014/main" id="{6DD7F880-F9D5-4F38-A250-7FCAE3117F78}"/>
              </a:ext>
            </a:extLst>
          </p:cNvPr>
          <p:cNvSpPr txBox="1">
            <a:spLocks noChangeArrowheads="1"/>
          </p:cNvSpPr>
          <p:nvPr/>
        </p:nvSpPr>
        <p:spPr bwMode="auto">
          <a:xfrm>
            <a:off x="203914" y="1267537"/>
            <a:ext cx="9498169" cy="1169551"/>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ファイルのデータに誤りがある場合、取り込み後の</a:t>
            </a:r>
            <a:r>
              <a:rPr lang="en-US" altLang="ja-JP" sz="1400" kern="0" spc="-10" dirty="0">
                <a:solidFill>
                  <a:prstClr val="black"/>
                </a:solidFill>
                <a:latin typeface="Meiryo UI" panose="020B0604030504040204" pitchFamily="50" charset="-128"/>
                <a:ea typeface="Meiryo UI" panose="020B0604030504040204" pitchFamily="50" charset="-128"/>
              </a:rPr>
              <a:t>CSV</a:t>
            </a:r>
            <a:r>
              <a:rPr lang="ja-JP" altLang="en-US" sz="1400" kern="0" spc="-10" dirty="0">
                <a:solidFill>
                  <a:prstClr val="black"/>
                </a:solidFill>
                <a:latin typeface="Meiryo UI" panose="020B0604030504040204" pitchFamily="50" charset="-128"/>
                <a:ea typeface="Meiryo UI" panose="020B0604030504040204" pitchFamily="50" charset="-128"/>
              </a:rPr>
              <a:t>ファイルの一覧画面にて、取り込んだファイル行が赤色表示され、エラーになります。エラーのあった様式情報は登録されません。</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また、様式情報は対応する利用者情報がないと取り込むことができません。必ず、管理ユーザにて利用者情報を取り込んでから様式情報を取り込むようにしてください。</a:t>
            </a: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エラーを修正して再び取り込みを行うことも可能です。その際、修正していない箇所は上書きとなります。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125" name="図 124">
            <a:extLst>
              <a:ext uri="{FF2B5EF4-FFF2-40B4-BE49-F238E27FC236}">
                <a16:creationId xmlns:a16="http://schemas.microsoft.com/office/drawing/2014/main" id="{10F3532E-A3D6-4358-80C1-D5952157A233}"/>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84428" y="3341369"/>
            <a:ext cx="7937143" cy="1991869"/>
          </a:xfrm>
          <a:prstGeom prst="rect">
            <a:avLst/>
          </a:prstGeom>
        </p:spPr>
      </p:pic>
      <p:sp>
        <p:nvSpPr>
          <p:cNvPr id="126" name="正方形/長方形 125">
            <a:extLst>
              <a:ext uri="{FF2B5EF4-FFF2-40B4-BE49-F238E27FC236}">
                <a16:creationId xmlns:a16="http://schemas.microsoft.com/office/drawing/2014/main" id="{091C9FE4-43EE-467F-BE75-C006EA476068}"/>
              </a:ext>
            </a:extLst>
          </p:cNvPr>
          <p:cNvSpPr/>
          <p:nvPr/>
        </p:nvSpPr>
        <p:spPr>
          <a:xfrm>
            <a:off x="1070528" y="4966337"/>
            <a:ext cx="970924" cy="366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吹き出し: 線 126">
            <a:extLst>
              <a:ext uri="{FF2B5EF4-FFF2-40B4-BE49-F238E27FC236}">
                <a16:creationId xmlns:a16="http://schemas.microsoft.com/office/drawing/2014/main" id="{E9B175D5-3E1B-46FC-8745-13017AC63C62}"/>
              </a:ext>
            </a:extLst>
          </p:cNvPr>
          <p:cNvSpPr/>
          <p:nvPr/>
        </p:nvSpPr>
        <p:spPr>
          <a:xfrm>
            <a:off x="2098415" y="5590463"/>
            <a:ext cx="3483677" cy="637101"/>
          </a:xfrm>
          <a:prstGeom prst="borderCallout1">
            <a:avLst>
              <a:gd name="adj1" fmla="val 695"/>
              <a:gd name="adj2" fmla="val 136"/>
              <a:gd name="adj3" fmla="val -41926"/>
              <a:gd name="adj4" fmla="val -995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エラー内容を確認できます。内容をご確認の上、不明点がある場合は「エラー詳細</a:t>
            </a:r>
            <a:r>
              <a:rPr kumimoji="1" lang="en-US" altLang="ja-JP" sz="1200" dirty="0">
                <a:solidFill>
                  <a:srgbClr val="FF0000"/>
                </a:solidFill>
                <a:latin typeface="Meiryo UI" panose="020B0604030504040204" pitchFamily="50" charset="-128"/>
                <a:ea typeface="Meiryo UI" panose="020B0604030504040204" pitchFamily="50" charset="-128"/>
              </a:rPr>
              <a:t>.csv</a:t>
            </a:r>
            <a:r>
              <a:rPr kumimoji="1" lang="ja-JP" altLang="en-US" sz="1200" dirty="0">
                <a:solidFill>
                  <a:srgbClr val="FF0000"/>
                </a:solidFill>
                <a:latin typeface="Meiryo UI" panose="020B0604030504040204" pitchFamily="50" charset="-128"/>
                <a:ea typeface="Meiryo UI" panose="020B0604030504040204" pitchFamily="50" charset="-128"/>
              </a:rPr>
              <a:t>」のファイルを添付し、ヘルプデスクへお問合せください。</a:t>
            </a:r>
          </a:p>
        </p:txBody>
      </p:sp>
      <p:sp>
        <p:nvSpPr>
          <p:cNvPr id="25" name="四角形: 角を丸くする 24">
            <a:extLst>
              <a:ext uri="{FF2B5EF4-FFF2-40B4-BE49-F238E27FC236}">
                <a16:creationId xmlns:a16="http://schemas.microsoft.com/office/drawing/2014/main" id="{9DE7EDCF-B8B5-4D77-A2D5-DCF15F90353D}"/>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38, P55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58</a:t>
            </a:r>
          </a:p>
        </p:txBody>
      </p:sp>
    </p:spTree>
    <p:extLst>
      <p:ext uri="{BB962C8B-B14F-4D97-AF65-F5344CB8AC3E}">
        <p14:creationId xmlns:p14="http://schemas.microsoft.com/office/powerpoint/2010/main" val="409122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入力フォームからの登録：利用者情報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利用者情報の登録は「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管理ユーザー</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0D673B7F-304A-43D4-AE95-9499FE85EA9D}"/>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13857" y="1242745"/>
            <a:ext cx="4942933" cy="2770216"/>
          </a:xfrm>
          <a:prstGeom prst="rect">
            <a:avLst/>
          </a:prstGeom>
        </p:spPr>
      </p:pic>
      <p:sp>
        <p:nvSpPr>
          <p:cNvPr id="27" name="正方形/長方形 26">
            <a:extLst>
              <a:ext uri="{FF2B5EF4-FFF2-40B4-BE49-F238E27FC236}">
                <a16:creationId xmlns:a16="http://schemas.microsoft.com/office/drawing/2014/main" id="{D95D4A19-D47E-486E-9E99-CD4040F402D4}"/>
              </a:ext>
            </a:extLst>
          </p:cNvPr>
          <p:cNvSpPr/>
          <p:nvPr/>
        </p:nvSpPr>
        <p:spPr>
          <a:xfrm>
            <a:off x="411308" y="2274607"/>
            <a:ext cx="2066078"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28">
            <a:extLst>
              <a:ext uri="{FF2B5EF4-FFF2-40B4-BE49-F238E27FC236}">
                <a16:creationId xmlns:a16="http://schemas.microsoft.com/office/drawing/2014/main" id="{EFEAC5E9-78F5-40C9-93B7-85DB59EC1A82}"/>
              </a:ext>
            </a:extLst>
          </p:cNvPr>
          <p:cNvSpPr/>
          <p:nvPr/>
        </p:nvSpPr>
        <p:spPr>
          <a:xfrm rot="20486593" flipH="1">
            <a:off x="2379708" y="2650052"/>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A6F23FE7-C264-4FAF-A9C3-205E5F7ED59F}"/>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840475" y="3563918"/>
            <a:ext cx="5400000" cy="2484143"/>
          </a:xfrm>
          <a:prstGeom prst="rect">
            <a:avLst/>
          </a:prstGeom>
        </p:spPr>
      </p:pic>
      <p:sp>
        <p:nvSpPr>
          <p:cNvPr id="30" name="正方形/長方形 29">
            <a:extLst>
              <a:ext uri="{FF2B5EF4-FFF2-40B4-BE49-F238E27FC236}">
                <a16:creationId xmlns:a16="http://schemas.microsoft.com/office/drawing/2014/main" id="{7F87BA30-D85F-4653-9B8E-24898FB4F311}"/>
              </a:ext>
            </a:extLst>
          </p:cNvPr>
          <p:cNvSpPr/>
          <p:nvPr/>
        </p:nvSpPr>
        <p:spPr>
          <a:xfrm>
            <a:off x="8474149" y="5820779"/>
            <a:ext cx="766326" cy="227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屈折矢印 11">
            <a:extLst>
              <a:ext uri="{FF2B5EF4-FFF2-40B4-BE49-F238E27FC236}">
                <a16:creationId xmlns:a16="http://schemas.microsoft.com/office/drawing/2014/main" id="{E9DD4810-9E45-465D-AE98-245B67A2776C}"/>
              </a:ext>
            </a:extLst>
          </p:cNvPr>
          <p:cNvSpPr/>
          <p:nvPr/>
        </p:nvSpPr>
        <p:spPr>
          <a:xfrm rot="5400000">
            <a:off x="2534908" y="4054387"/>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28">
            <a:extLst>
              <a:ext uri="{FF2B5EF4-FFF2-40B4-BE49-F238E27FC236}">
                <a16:creationId xmlns:a16="http://schemas.microsoft.com/office/drawing/2014/main" id="{414A42F3-7CE4-4C00-A4C6-ED69C07D4F57}"/>
              </a:ext>
            </a:extLst>
          </p:cNvPr>
          <p:cNvSpPr/>
          <p:nvPr/>
        </p:nvSpPr>
        <p:spPr>
          <a:xfrm rot="20486593" flipH="1">
            <a:off x="8759635" y="595116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2FF3CC0-26B9-4395-8870-7AD48A781864}"/>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P35</a:t>
            </a:r>
          </a:p>
        </p:txBody>
      </p:sp>
    </p:spTree>
    <p:extLst>
      <p:ext uri="{BB962C8B-B14F-4D97-AF65-F5344CB8AC3E}">
        <p14:creationId xmlns:p14="http://schemas.microsoft.com/office/powerpoint/2010/main" val="385757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入力フォームからの登録：利用者情報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介護サービスの各利用者について、必要情報を入力してください。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2B57880B-97FD-4D52-B168-CC9EE836121F}"/>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493751" y="1414131"/>
            <a:ext cx="6918497" cy="4720856"/>
          </a:xfrm>
          <a:prstGeom prst="rect">
            <a:avLst/>
          </a:prstGeom>
        </p:spPr>
      </p:pic>
      <p:sp>
        <p:nvSpPr>
          <p:cNvPr id="13" name="正方形/長方形 12">
            <a:extLst>
              <a:ext uri="{FF2B5EF4-FFF2-40B4-BE49-F238E27FC236}">
                <a16:creationId xmlns:a16="http://schemas.microsoft.com/office/drawing/2014/main" id="{251DEB73-AB99-4E53-BE72-D2010A4CF2C0}"/>
              </a:ext>
            </a:extLst>
          </p:cNvPr>
          <p:cNvSpPr/>
          <p:nvPr/>
        </p:nvSpPr>
        <p:spPr>
          <a:xfrm>
            <a:off x="3274828" y="2051324"/>
            <a:ext cx="4986670" cy="3668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5ADD324-92FA-4D7F-8365-8848EAF00530}"/>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P32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P35</a:t>
            </a:r>
          </a:p>
        </p:txBody>
      </p:sp>
    </p:spTree>
    <p:extLst>
      <p:ext uri="{BB962C8B-B14F-4D97-AF65-F5344CB8AC3E}">
        <p14:creationId xmlns:p14="http://schemas.microsoft.com/office/powerpoint/2010/main" val="125270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操作職員</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2FBB2FF-811C-41F6-AF6F-FDCAE6E9A1ED}"/>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03225" y="1211026"/>
            <a:ext cx="5496053" cy="2510369"/>
          </a:xfrm>
          <a:prstGeom prst="rect">
            <a:avLst/>
          </a:prstGeom>
        </p:spPr>
      </p:pic>
      <p:sp>
        <p:nvSpPr>
          <p:cNvPr id="9" name="正方形/長方形 8">
            <a:extLst>
              <a:ext uri="{FF2B5EF4-FFF2-40B4-BE49-F238E27FC236}">
                <a16:creationId xmlns:a16="http://schemas.microsoft.com/office/drawing/2014/main" id="{6150D5AA-1A59-4821-A2DD-EC6671010F99}"/>
              </a:ext>
            </a:extLst>
          </p:cNvPr>
          <p:cNvSpPr/>
          <p:nvPr/>
        </p:nvSpPr>
        <p:spPr>
          <a:xfrm>
            <a:off x="400676" y="1519696"/>
            <a:ext cx="2342524" cy="53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B3233A0-58E2-44F5-B568-E4C60A079E24}"/>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25536" y="3801495"/>
            <a:ext cx="5400000" cy="2554914"/>
          </a:xfrm>
          <a:prstGeom prst="rect">
            <a:avLst/>
          </a:prstGeom>
        </p:spPr>
      </p:pic>
      <p:sp>
        <p:nvSpPr>
          <p:cNvPr id="11" name="屈折矢印 11">
            <a:extLst>
              <a:ext uri="{FF2B5EF4-FFF2-40B4-BE49-F238E27FC236}">
                <a16:creationId xmlns:a16="http://schemas.microsoft.com/office/drawing/2014/main" id="{D2CCAD0D-05AA-4ABB-B7FD-83DDD422D640}"/>
              </a:ext>
            </a:extLst>
          </p:cNvPr>
          <p:cNvSpPr/>
          <p:nvPr/>
        </p:nvSpPr>
        <p:spPr>
          <a:xfrm rot="5400000">
            <a:off x="2526055" y="3780831"/>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1F7E7B2-5797-490F-B24F-2F6AFFCC4449}"/>
              </a:ext>
            </a:extLst>
          </p:cNvPr>
          <p:cNvSpPr/>
          <p:nvPr/>
        </p:nvSpPr>
        <p:spPr>
          <a:xfrm>
            <a:off x="4283012" y="4571787"/>
            <a:ext cx="416579" cy="159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28">
            <a:extLst>
              <a:ext uri="{FF2B5EF4-FFF2-40B4-BE49-F238E27FC236}">
                <a16:creationId xmlns:a16="http://schemas.microsoft.com/office/drawing/2014/main" id="{E18D0AD8-8A88-448E-B683-B4FB51F43ED6}"/>
              </a:ext>
            </a:extLst>
          </p:cNvPr>
          <p:cNvSpPr/>
          <p:nvPr/>
        </p:nvSpPr>
        <p:spPr>
          <a:xfrm rot="20486593" flipH="1">
            <a:off x="4540618" y="471490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線 15">
            <a:extLst>
              <a:ext uri="{FF2B5EF4-FFF2-40B4-BE49-F238E27FC236}">
                <a16:creationId xmlns:a16="http://schemas.microsoft.com/office/drawing/2014/main" id="{835AE7E7-C21F-426A-93D1-667981125D13}"/>
              </a:ext>
            </a:extLst>
          </p:cNvPr>
          <p:cNvSpPr/>
          <p:nvPr/>
        </p:nvSpPr>
        <p:spPr>
          <a:xfrm>
            <a:off x="4883697" y="5009873"/>
            <a:ext cx="3483677" cy="637101"/>
          </a:xfrm>
          <a:prstGeom prst="borderCallout1">
            <a:avLst>
              <a:gd name="adj1" fmla="val 695"/>
              <a:gd name="adj2" fmla="val 136"/>
              <a:gd name="adj3" fmla="val -204"/>
              <a:gd name="adj4" fmla="val -18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様式情報を登録する介護サービス利用者の利用者</a:t>
            </a:r>
            <a:r>
              <a:rPr kumimoji="1" lang="en-US" altLang="ja-JP" sz="1200" dirty="0">
                <a:solidFill>
                  <a:srgbClr val="FF0000"/>
                </a:solidFill>
                <a:latin typeface="Meiryo UI" panose="020B0604030504040204" pitchFamily="50" charset="-128"/>
                <a:ea typeface="Meiryo UI" panose="020B0604030504040204" pitchFamily="50" charset="-128"/>
              </a:rPr>
              <a:t>ID</a:t>
            </a:r>
            <a:r>
              <a:rPr kumimoji="1" lang="ja-JP" altLang="en-US" sz="1200" dirty="0">
                <a:solidFill>
                  <a:srgbClr val="FF0000"/>
                </a:solidFill>
                <a:latin typeface="Meiryo UI" panose="020B0604030504040204" pitchFamily="50" charset="-128"/>
                <a:ea typeface="Meiryo UI" panose="020B0604030504040204" pitchFamily="50" charset="-128"/>
              </a:rPr>
              <a:t>をクリックします。</a:t>
            </a:r>
          </a:p>
        </p:txBody>
      </p:sp>
      <p:sp>
        <p:nvSpPr>
          <p:cNvPr id="12" name="四角形: 角を丸くする 11">
            <a:extLst>
              <a:ext uri="{FF2B5EF4-FFF2-40B4-BE49-F238E27FC236}">
                <a16:creationId xmlns:a16="http://schemas.microsoft.com/office/drawing/2014/main" id="{23E3E0B9-1356-4618-BACF-FC51CD0E0036}"/>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P54</a:t>
            </a:r>
          </a:p>
        </p:txBody>
      </p:sp>
    </p:spTree>
    <p:extLst>
      <p:ext uri="{BB962C8B-B14F-4D97-AF65-F5344CB8AC3E}">
        <p14:creationId xmlns:p14="http://schemas.microsoft.com/office/powerpoint/2010/main" val="148172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5" name="テキスト ボックス 136">
            <a:extLst>
              <a:ext uri="{FF2B5EF4-FFF2-40B4-BE49-F238E27FC236}">
                <a16:creationId xmlns:a16="http://schemas.microsoft.com/office/drawing/2014/main" id="{3749F95A-45D6-42F5-9184-0F1E3C2E8124}"/>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様式情報の登録は、「</a:t>
            </a:r>
            <a:r>
              <a:rPr lang="ja-JP" altLang="en-US" sz="1400" b="1" u="sng" kern="0" spc="-10" dirty="0">
                <a:solidFill>
                  <a:prstClr val="black"/>
                </a:solidFill>
                <a:latin typeface="Meiryo UI" panose="020B0604030504040204" pitchFamily="50" charset="-128"/>
                <a:ea typeface="Meiryo UI" panose="020B0604030504040204" pitchFamily="50" charset="-128"/>
              </a:rPr>
              <a:t>操作職員</a:t>
            </a:r>
            <a:r>
              <a:rPr lang="ja-JP" altLang="en-US" sz="1400" kern="0" spc="-10" dirty="0">
                <a:solidFill>
                  <a:prstClr val="black"/>
                </a:solidFill>
                <a:latin typeface="Meiryo UI" panose="020B0604030504040204" pitchFamily="50" charset="-128"/>
                <a:ea typeface="Meiryo UI" panose="020B0604030504040204" pitchFamily="50" charset="-128"/>
              </a:rPr>
              <a:t>」が行います。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11" name="屈折矢印 11">
            <a:extLst>
              <a:ext uri="{FF2B5EF4-FFF2-40B4-BE49-F238E27FC236}">
                <a16:creationId xmlns:a16="http://schemas.microsoft.com/office/drawing/2014/main" id="{D2CCAD0D-05AA-4ABB-B7FD-83DDD422D640}"/>
              </a:ext>
            </a:extLst>
          </p:cNvPr>
          <p:cNvSpPr/>
          <p:nvPr/>
        </p:nvSpPr>
        <p:spPr>
          <a:xfrm rot="5400000">
            <a:off x="2472893" y="3276676"/>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77E07BD-8056-4887-9E50-96D2F2C864AC}"/>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377135"/>
            <a:ext cx="5400000" cy="1840105"/>
          </a:xfrm>
          <a:prstGeom prst="rect">
            <a:avLst/>
          </a:prstGeom>
        </p:spPr>
      </p:pic>
      <p:pic>
        <p:nvPicPr>
          <p:cNvPr id="13" name="図 12">
            <a:extLst>
              <a:ext uri="{FF2B5EF4-FFF2-40B4-BE49-F238E27FC236}">
                <a16:creationId xmlns:a16="http://schemas.microsoft.com/office/drawing/2014/main" id="{19E58339-B7FA-4AD6-AF5C-2DFC4635EC22}"/>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05906" y="3691552"/>
            <a:ext cx="5400000" cy="2590589"/>
          </a:xfrm>
          <a:prstGeom prst="rect">
            <a:avLst/>
          </a:prstGeom>
        </p:spPr>
      </p:pic>
      <p:sp>
        <p:nvSpPr>
          <p:cNvPr id="17" name="正方形/長方形 16">
            <a:extLst>
              <a:ext uri="{FF2B5EF4-FFF2-40B4-BE49-F238E27FC236}">
                <a16:creationId xmlns:a16="http://schemas.microsoft.com/office/drawing/2014/main" id="{D330DEDA-26C4-4A6B-92C2-C1F08D235A14}"/>
              </a:ext>
            </a:extLst>
          </p:cNvPr>
          <p:cNvSpPr/>
          <p:nvPr/>
        </p:nvSpPr>
        <p:spPr>
          <a:xfrm>
            <a:off x="86267" y="1913084"/>
            <a:ext cx="5400000" cy="298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A2E700-6303-45C6-8F75-61BA8189F8F8}"/>
              </a:ext>
            </a:extLst>
          </p:cNvPr>
          <p:cNvSpPr/>
          <p:nvPr/>
        </p:nvSpPr>
        <p:spPr>
          <a:xfrm>
            <a:off x="4219217" y="3008536"/>
            <a:ext cx="576067" cy="208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線 19">
            <a:extLst>
              <a:ext uri="{FF2B5EF4-FFF2-40B4-BE49-F238E27FC236}">
                <a16:creationId xmlns:a16="http://schemas.microsoft.com/office/drawing/2014/main" id="{57992624-91FD-4B72-BAD0-C0F5C5B861C1}"/>
              </a:ext>
            </a:extLst>
          </p:cNvPr>
          <p:cNvSpPr/>
          <p:nvPr/>
        </p:nvSpPr>
        <p:spPr>
          <a:xfrm>
            <a:off x="5865007" y="2455079"/>
            <a:ext cx="3483677" cy="637101"/>
          </a:xfrm>
          <a:prstGeom prst="borderCallout1">
            <a:avLst>
              <a:gd name="adj1" fmla="val 695"/>
              <a:gd name="adj2" fmla="val 136"/>
              <a:gd name="adj3" fmla="val -21899"/>
              <a:gd name="adj4" fmla="val -111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登録する様式の「タブ」をクリックして、「新規登録」ボタンを押します。</a:t>
            </a:r>
          </a:p>
        </p:txBody>
      </p:sp>
      <p:sp>
        <p:nvSpPr>
          <p:cNvPr id="22" name="上矢印 28">
            <a:extLst>
              <a:ext uri="{FF2B5EF4-FFF2-40B4-BE49-F238E27FC236}">
                <a16:creationId xmlns:a16="http://schemas.microsoft.com/office/drawing/2014/main" id="{D66606BD-9919-434F-979C-D9CDB5F22EA9}"/>
              </a:ext>
            </a:extLst>
          </p:cNvPr>
          <p:cNvSpPr/>
          <p:nvPr/>
        </p:nvSpPr>
        <p:spPr>
          <a:xfrm rot="20486593" flipH="1">
            <a:off x="4697358" y="3064955"/>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線 22">
            <a:extLst>
              <a:ext uri="{FF2B5EF4-FFF2-40B4-BE49-F238E27FC236}">
                <a16:creationId xmlns:a16="http://schemas.microsoft.com/office/drawing/2014/main" id="{BEFD68D3-D442-4A7F-9D1A-C436E5E53328}"/>
              </a:ext>
            </a:extLst>
          </p:cNvPr>
          <p:cNvSpPr/>
          <p:nvPr/>
        </p:nvSpPr>
        <p:spPr>
          <a:xfrm>
            <a:off x="1064862" y="5963590"/>
            <a:ext cx="3483677" cy="637101"/>
          </a:xfrm>
          <a:prstGeom prst="borderCallout1">
            <a:avLst>
              <a:gd name="adj1" fmla="val 695"/>
              <a:gd name="adj2" fmla="val 19975"/>
              <a:gd name="adj3" fmla="val -91993"/>
              <a:gd name="adj4" fmla="val 8405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様式に含まれる各項目の情報を入力します。</a:t>
            </a:r>
          </a:p>
        </p:txBody>
      </p:sp>
      <p:sp>
        <p:nvSpPr>
          <p:cNvPr id="14" name="四角形: 角を丸くする 13">
            <a:extLst>
              <a:ext uri="{FF2B5EF4-FFF2-40B4-BE49-F238E27FC236}">
                <a16:creationId xmlns:a16="http://schemas.microsoft.com/office/drawing/2014/main" id="{C6A8EC49-1B35-44A5-ABE6-01ACB4C699B0}"/>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P54</a:t>
            </a:r>
          </a:p>
        </p:txBody>
      </p:sp>
    </p:spTree>
    <p:extLst>
      <p:ext uri="{BB962C8B-B14F-4D97-AF65-F5344CB8AC3E}">
        <p14:creationId xmlns:p14="http://schemas.microsoft.com/office/powerpoint/2010/main" val="237220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入力フォームからの登録：様式情報</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9955D04-8B17-4646-9312-CF20415628BB}"/>
              </a:ext>
            </a:extLst>
          </p:cNvPr>
          <p:cNvSpPr/>
          <p:nvPr/>
        </p:nvSpPr>
        <p:spPr>
          <a:xfrm>
            <a:off x="97235" y="1017653"/>
            <a:ext cx="9711529" cy="1045064"/>
          </a:xfrm>
          <a:prstGeom prst="rect">
            <a:avLst/>
          </a:pr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98" dirty="0">
              <a:solidFill>
                <a:schemeClr val="tx1"/>
              </a:solidFill>
              <a:latin typeface="Meiryo UI" panose="020B0604030504040204" pitchFamily="50" charset="-128"/>
              <a:ea typeface="Meiryo UI" panose="020B0604030504040204" pitchFamily="50" charset="-128"/>
            </a:endParaRPr>
          </a:p>
        </p:txBody>
      </p:sp>
      <p:sp>
        <p:nvSpPr>
          <p:cNvPr id="15" name="台形 13">
            <a:extLst>
              <a:ext uri="{FF2B5EF4-FFF2-40B4-BE49-F238E27FC236}">
                <a16:creationId xmlns:a16="http://schemas.microsoft.com/office/drawing/2014/main" id="{C21A28F6-B079-4E78-9954-51F2935B1315}"/>
              </a:ext>
            </a:extLst>
          </p:cNvPr>
          <p:cNvSpPr/>
          <p:nvPr/>
        </p:nvSpPr>
        <p:spPr>
          <a:xfrm>
            <a:off x="97235" y="629392"/>
            <a:ext cx="4482261" cy="414755"/>
          </a:xfrm>
          <a:custGeom>
            <a:avLst/>
            <a:gdLst>
              <a:gd name="connsiteX0" fmla="*/ 0 w 1836624"/>
              <a:gd name="connsiteY0" fmla="*/ 347347 h 347347"/>
              <a:gd name="connsiteX1" fmla="*/ 299778 w 1836624"/>
              <a:gd name="connsiteY1" fmla="*/ 0 h 347347"/>
              <a:gd name="connsiteX2" fmla="*/ 1536846 w 1836624"/>
              <a:gd name="connsiteY2" fmla="*/ 0 h 347347"/>
              <a:gd name="connsiteX3" fmla="*/ 1836624 w 1836624"/>
              <a:gd name="connsiteY3" fmla="*/ 347347 h 347347"/>
              <a:gd name="connsiteX4" fmla="*/ 0 w 1836624"/>
              <a:gd name="connsiteY4" fmla="*/ 347347 h 347347"/>
              <a:gd name="connsiteX0" fmla="*/ 0 w 1836624"/>
              <a:gd name="connsiteY0" fmla="*/ 347347 h 347347"/>
              <a:gd name="connsiteX1" fmla="*/ 11679 w 1836624"/>
              <a:gd name="connsiteY1" fmla="*/ 12526 h 347347"/>
              <a:gd name="connsiteX2" fmla="*/ 1536846 w 1836624"/>
              <a:gd name="connsiteY2" fmla="*/ 0 h 347347"/>
              <a:gd name="connsiteX3" fmla="*/ 1836624 w 1836624"/>
              <a:gd name="connsiteY3" fmla="*/ 347347 h 347347"/>
              <a:gd name="connsiteX4" fmla="*/ 0 w 1836624"/>
              <a:gd name="connsiteY4" fmla="*/ 347347 h 34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624" h="347347">
                <a:moveTo>
                  <a:pt x="0" y="347347"/>
                </a:moveTo>
                <a:lnTo>
                  <a:pt x="11679" y="12526"/>
                </a:lnTo>
                <a:lnTo>
                  <a:pt x="1536846" y="0"/>
                </a:lnTo>
                <a:lnTo>
                  <a:pt x="1836624" y="347347"/>
                </a:lnTo>
                <a:lnTo>
                  <a:pt x="0" y="347347"/>
                </a:lnTo>
                <a:close/>
              </a:path>
            </a:pathLst>
          </a:custGeom>
          <a:solidFill>
            <a:srgbClr val="F5F6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a:p>
            <a:endParaRPr lang="en-US" altLang="ja-JP" sz="998">
              <a:solidFill>
                <a:schemeClr val="tx1"/>
              </a:solidFill>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330960A9-ABE4-47A8-838B-07EF0117A080}"/>
              </a:ext>
            </a:extLst>
          </p:cNvPr>
          <p:cNvGrpSpPr/>
          <p:nvPr/>
        </p:nvGrpSpPr>
        <p:grpSpPr>
          <a:xfrm>
            <a:off x="266010" y="751725"/>
            <a:ext cx="321797" cy="322626"/>
            <a:chOff x="6631068" y="4807104"/>
            <a:chExt cx="449848" cy="451006"/>
          </a:xfrm>
        </p:grpSpPr>
        <p:grpSp>
          <p:nvGrpSpPr>
            <p:cNvPr id="19" name="グループ化 18">
              <a:extLst>
                <a:ext uri="{FF2B5EF4-FFF2-40B4-BE49-F238E27FC236}">
                  <a16:creationId xmlns:a16="http://schemas.microsoft.com/office/drawing/2014/main" id="{404F4DE5-1D2A-4779-9C85-1452036831B4}"/>
                </a:ext>
              </a:extLst>
            </p:cNvPr>
            <p:cNvGrpSpPr/>
            <p:nvPr/>
          </p:nvGrpSpPr>
          <p:grpSpPr>
            <a:xfrm rot="19826877">
              <a:off x="6714324" y="4949145"/>
              <a:ext cx="321679" cy="207321"/>
              <a:chOff x="22555200" y="7224712"/>
              <a:chExt cx="1384300" cy="892175"/>
            </a:xfrm>
            <a:solidFill>
              <a:srgbClr val="5B9BD5"/>
            </a:solidFill>
          </p:grpSpPr>
          <p:sp>
            <p:nvSpPr>
              <p:cNvPr id="27" name="Freeform 93">
                <a:extLst>
                  <a:ext uri="{FF2B5EF4-FFF2-40B4-BE49-F238E27FC236}">
                    <a16:creationId xmlns:a16="http://schemas.microsoft.com/office/drawing/2014/main" id="{E0E64BEB-BF6B-4799-8F40-7E41673F61A6}"/>
                  </a:ext>
                </a:extLst>
              </p:cNvPr>
              <p:cNvSpPr>
                <a:spLocks/>
              </p:cNvSpPr>
              <p:nvPr/>
            </p:nvSpPr>
            <p:spPr bwMode="auto">
              <a:xfrm>
                <a:off x="22839362" y="7224712"/>
                <a:ext cx="1100138" cy="892175"/>
              </a:xfrm>
              <a:custGeom>
                <a:avLst/>
                <a:gdLst>
                  <a:gd name="T0" fmla="*/ 247 w 263"/>
                  <a:gd name="T1" fmla="*/ 66 h 213"/>
                  <a:gd name="T2" fmla="*/ 96 w 263"/>
                  <a:gd name="T3" fmla="*/ 66 h 213"/>
                  <a:gd name="T4" fmla="*/ 90 w 263"/>
                  <a:gd name="T5" fmla="*/ 53 h 213"/>
                  <a:gd name="T6" fmla="*/ 101 w 263"/>
                  <a:gd name="T7" fmla="*/ 41 h 213"/>
                  <a:gd name="T8" fmla="*/ 84 w 263"/>
                  <a:gd name="T9" fmla="*/ 0 h 213"/>
                  <a:gd name="T10" fmla="*/ 83 w 263"/>
                  <a:gd name="T11" fmla="*/ 0 h 213"/>
                  <a:gd name="T12" fmla="*/ 65 w 263"/>
                  <a:gd name="T13" fmla="*/ 17 h 213"/>
                  <a:gd name="T14" fmla="*/ 0 w 263"/>
                  <a:gd name="T15" fmla="*/ 82 h 213"/>
                  <a:gd name="T16" fmla="*/ 0 w 263"/>
                  <a:gd name="T17" fmla="*/ 170 h 213"/>
                  <a:gd name="T18" fmla="*/ 60 w 263"/>
                  <a:gd name="T19" fmla="*/ 192 h 213"/>
                  <a:gd name="T20" fmla="*/ 88 w 263"/>
                  <a:gd name="T21" fmla="*/ 202 h 213"/>
                  <a:gd name="T22" fmla="*/ 97 w 263"/>
                  <a:gd name="T23" fmla="*/ 206 h 213"/>
                  <a:gd name="T24" fmla="*/ 148 w 263"/>
                  <a:gd name="T25" fmla="*/ 182 h 213"/>
                  <a:gd name="T26" fmla="*/ 172 w 263"/>
                  <a:gd name="T27" fmla="*/ 118 h 213"/>
                  <a:gd name="T28" fmla="*/ 250 w 263"/>
                  <a:gd name="T29" fmla="*/ 104 h 213"/>
                  <a:gd name="T30" fmla="*/ 263 w 263"/>
                  <a:gd name="T31" fmla="*/ 89 h 213"/>
                  <a:gd name="T32" fmla="*/ 263 w 263"/>
                  <a:gd name="T33" fmla="*/ 82 h 213"/>
                  <a:gd name="T34" fmla="*/ 247 w 263"/>
                  <a:gd name="T35"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213">
                    <a:moveTo>
                      <a:pt x="247" y="66"/>
                    </a:moveTo>
                    <a:cubicBezTo>
                      <a:pt x="96" y="66"/>
                      <a:pt x="96" y="66"/>
                      <a:pt x="96" y="66"/>
                    </a:cubicBezTo>
                    <a:cubicBezTo>
                      <a:pt x="88" y="66"/>
                      <a:pt x="85" y="58"/>
                      <a:pt x="90" y="53"/>
                    </a:cubicBezTo>
                    <a:cubicBezTo>
                      <a:pt x="101" y="41"/>
                      <a:pt x="101" y="41"/>
                      <a:pt x="101" y="41"/>
                    </a:cubicBezTo>
                    <a:cubicBezTo>
                      <a:pt x="117" y="26"/>
                      <a:pt x="106" y="0"/>
                      <a:pt x="84" y="0"/>
                    </a:cubicBezTo>
                    <a:cubicBezTo>
                      <a:pt x="83" y="0"/>
                      <a:pt x="83" y="0"/>
                      <a:pt x="83" y="0"/>
                    </a:cubicBezTo>
                    <a:cubicBezTo>
                      <a:pt x="65" y="17"/>
                      <a:pt x="65" y="17"/>
                      <a:pt x="65" y="17"/>
                    </a:cubicBezTo>
                    <a:cubicBezTo>
                      <a:pt x="0" y="82"/>
                      <a:pt x="0" y="82"/>
                      <a:pt x="0" y="82"/>
                    </a:cubicBezTo>
                    <a:cubicBezTo>
                      <a:pt x="0" y="170"/>
                      <a:pt x="0" y="170"/>
                      <a:pt x="0" y="170"/>
                    </a:cubicBezTo>
                    <a:cubicBezTo>
                      <a:pt x="60" y="192"/>
                      <a:pt x="60" y="192"/>
                      <a:pt x="60" y="192"/>
                    </a:cubicBezTo>
                    <a:cubicBezTo>
                      <a:pt x="88" y="202"/>
                      <a:pt x="88" y="202"/>
                      <a:pt x="88" y="202"/>
                    </a:cubicBezTo>
                    <a:cubicBezTo>
                      <a:pt x="97" y="206"/>
                      <a:pt x="97" y="206"/>
                      <a:pt x="97" y="206"/>
                    </a:cubicBezTo>
                    <a:cubicBezTo>
                      <a:pt x="118" y="213"/>
                      <a:pt x="141" y="203"/>
                      <a:pt x="148" y="182"/>
                    </a:cubicBezTo>
                    <a:cubicBezTo>
                      <a:pt x="172" y="118"/>
                      <a:pt x="172" y="118"/>
                      <a:pt x="172" y="118"/>
                    </a:cubicBezTo>
                    <a:cubicBezTo>
                      <a:pt x="250" y="104"/>
                      <a:pt x="250" y="104"/>
                      <a:pt x="250" y="104"/>
                    </a:cubicBezTo>
                    <a:cubicBezTo>
                      <a:pt x="258" y="103"/>
                      <a:pt x="263" y="96"/>
                      <a:pt x="263" y="89"/>
                    </a:cubicBezTo>
                    <a:cubicBezTo>
                      <a:pt x="263" y="82"/>
                      <a:pt x="263" y="82"/>
                      <a:pt x="263" y="82"/>
                    </a:cubicBezTo>
                    <a:cubicBezTo>
                      <a:pt x="263" y="73"/>
                      <a:pt x="256" y="66"/>
                      <a:pt x="247" y="66"/>
                    </a:cubicBezTo>
                    <a:close/>
                  </a:path>
                </a:pathLst>
              </a:custGeom>
              <a:solidFill>
                <a:srgbClr val="0C8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sp>
            <p:nvSpPr>
              <p:cNvPr id="28" name="Rectangle 94">
                <a:extLst>
                  <a:ext uri="{FF2B5EF4-FFF2-40B4-BE49-F238E27FC236}">
                    <a16:creationId xmlns:a16="http://schemas.microsoft.com/office/drawing/2014/main" id="{0E982CBF-E0EB-44EE-B101-9BC56791F951}"/>
                  </a:ext>
                </a:extLst>
              </p:cNvPr>
              <p:cNvSpPr>
                <a:spLocks noChangeArrowheads="1"/>
              </p:cNvSpPr>
              <p:nvPr/>
            </p:nvSpPr>
            <p:spPr bwMode="auto">
              <a:xfrm>
                <a:off x="22555200" y="7513637"/>
                <a:ext cx="174625" cy="515938"/>
              </a:xfrm>
              <a:prstGeom prst="rect">
                <a:avLst/>
              </a:prstGeom>
              <a:solidFill>
                <a:srgbClr val="0C8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ja-JP" altLang="en-US" sz="1633"/>
              </a:p>
            </p:txBody>
          </p:sp>
        </p:grpSp>
        <p:sp>
          <p:nvSpPr>
            <p:cNvPr id="21" name="円/楕円 17">
              <a:extLst>
                <a:ext uri="{FF2B5EF4-FFF2-40B4-BE49-F238E27FC236}">
                  <a16:creationId xmlns:a16="http://schemas.microsoft.com/office/drawing/2014/main" id="{040F85F9-68FB-41A7-8426-0590F65510A8}"/>
                </a:ext>
              </a:extLst>
            </p:cNvPr>
            <p:cNvSpPr/>
            <p:nvPr/>
          </p:nvSpPr>
          <p:spPr>
            <a:xfrm>
              <a:off x="6631068" y="4807104"/>
              <a:ext cx="449848" cy="451006"/>
            </a:xfrm>
            <a:prstGeom prst="ellipse">
              <a:avLst/>
            </a:prstGeom>
            <a:noFill/>
            <a:ln>
              <a:solidFill>
                <a:srgbClr val="0C8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4" name="二等辺三角形 23">
              <a:extLst>
                <a:ext uri="{FF2B5EF4-FFF2-40B4-BE49-F238E27FC236}">
                  <a16:creationId xmlns:a16="http://schemas.microsoft.com/office/drawing/2014/main" id="{1F765417-8D01-47D9-B8CA-2FF32790EFF3}"/>
                </a:ext>
              </a:extLst>
            </p:cNvPr>
            <p:cNvSpPr/>
            <p:nvPr/>
          </p:nvSpPr>
          <p:spPr>
            <a:xfrm rot="8067312">
              <a:off x="6865583" y="4890444"/>
              <a:ext cx="45719" cy="75058"/>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6" name="二等辺三角形 25">
              <a:extLst>
                <a:ext uri="{FF2B5EF4-FFF2-40B4-BE49-F238E27FC236}">
                  <a16:creationId xmlns:a16="http://schemas.microsoft.com/office/drawing/2014/main" id="{EA8E262D-722E-4C8D-A75F-25BAFD36A640}"/>
                </a:ext>
              </a:extLst>
            </p:cNvPr>
            <p:cNvSpPr/>
            <p:nvPr/>
          </p:nvSpPr>
          <p:spPr>
            <a:xfrm rot="10521406">
              <a:off x="6919081" y="4854896"/>
              <a:ext cx="45719" cy="84663"/>
            </a:xfrm>
            <a:prstGeom prst="triangle">
              <a:avLst/>
            </a:prstGeom>
            <a:solidFill>
              <a:srgbClr val="0C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9" name="正方形/長方形 28">
            <a:extLst>
              <a:ext uri="{FF2B5EF4-FFF2-40B4-BE49-F238E27FC236}">
                <a16:creationId xmlns:a16="http://schemas.microsoft.com/office/drawing/2014/main" id="{AB9DC095-7D9A-4023-9BF6-023211000200}"/>
              </a:ext>
            </a:extLst>
          </p:cNvPr>
          <p:cNvSpPr/>
          <p:nvPr/>
        </p:nvSpPr>
        <p:spPr>
          <a:xfrm>
            <a:off x="637942" y="778801"/>
            <a:ext cx="1083162" cy="329983"/>
          </a:xfrm>
          <a:prstGeom prst="rect">
            <a:avLst/>
          </a:prstGeom>
          <a:noFill/>
        </p:spPr>
        <p:txBody>
          <a:bodyPr wrap="none" lIns="82953" tIns="41476" rIns="82953" bIns="41476">
            <a:spAutoFit/>
          </a:bodyPr>
          <a:lstStyle/>
          <a:p>
            <a:pPr algn="ctr"/>
            <a:r>
              <a:rPr lang="en-US" altLang="ja-JP" sz="1600" b="1" dirty="0">
                <a:ln w="0"/>
                <a:solidFill>
                  <a:srgbClr val="0C875F"/>
                </a:solidFill>
                <a:latin typeface="Meiryo UI" panose="020B0604030504040204" pitchFamily="50" charset="-128"/>
                <a:ea typeface="Meiryo UI" panose="020B0604030504040204" pitchFamily="50" charset="-128"/>
              </a:rPr>
              <a:t>POINT</a:t>
            </a:r>
            <a:r>
              <a:rPr lang="ja-JP" altLang="en-US" sz="1600" b="1" dirty="0">
                <a:ln w="0"/>
                <a:solidFill>
                  <a:srgbClr val="0C875F"/>
                </a:solidFill>
                <a:latin typeface="Meiryo UI" panose="020B0604030504040204" pitchFamily="50" charset="-128"/>
                <a:ea typeface="Meiryo UI" panose="020B0604030504040204" pitchFamily="50" charset="-128"/>
              </a:rPr>
              <a:t>！</a:t>
            </a:r>
          </a:p>
        </p:txBody>
      </p:sp>
      <p:sp>
        <p:nvSpPr>
          <p:cNvPr id="30" name="テキスト ボックス 136">
            <a:extLst>
              <a:ext uri="{FF2B5EF4-FFF2-40B4-BE49-F238E27FC236}">
                <a16:creationId xmlns:a16="http://schemas.microsoft.com/office/drawing/2014/main" id="{492158B5-03A4-43F8-9626-1E6113AC936F}"/>
              </a:ext>
            </a:extLst>
          </p:cNvPr>
          <p:cNvSpPr txBox="1">
            <a:spLocks noChangeArrowheads="1"/>
          </p:cNvSpPr>
          <p:nvPr/>
        </p:nvSpPr>
        <p:spPr bwMode="auto">
          <a:xfrm>
            <a:off x="203914" y="1267537"/>
            <a:ext cx="9498169" cy="523220"/>
          </a:xfrm>
          <a:prstGeom prst="rect">
            <a:avLst/>
          </a:prstGeom>
          <a:noFill/>
          <a:ln w="9525" cmpd="thickThin">
            <a:no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b="1" u="sng" kern="0" spc="-10" dirty="0">
                <a:solidFill>
                  <a:prstClr val="black"/>
                </a:solidFill>
                <a:latin typeface="Meiryo UI" panose="020B0604030504040204" pitchFamily="50" charset="-128"/>
                <a:ea typeface="Meiryo UI" panose="020B0604030504040204" pitchFamily="50" charset="-128"/>
              </a:rPr>
              <a:t>入力時には適宜「一時保存」</a:t>
            </a:r>
            <a:r>
              <a:rPr lang="ja-JP" altLang="en-US" sz="1400" kern="0" spc="-10" dirty="0">
                <a:solidFill>
                  <a:prstClr val="black"/>
                </a:solidFill>
                <a:latin typeface="Meiryo UI" panose="020B0604030504040204" pitchFamily="50" charset="-128"/>
                <a:ea typeface="Meiryo UI" panose="020B0604030504040204" pitchFamily="50" charset="-128"/>
              </a:rPr>
              <a:t>をしてください。</a:t>
            </a:r>
            <a:r>
              <a:rPr lang="ja-JP" altLang="en-US" sz="1400" b="1" u="sng" kern="0" spc="-10" dirty="0">
                <a:solidFill>
                  <a:prstClr val="black"/>
                </a:solidFill>
                <a:latin typeface="Meiryo UI" panose="020B0604030504040204" pitchFamily="50" charset="-128"/>
                <a:ea typeface="Meiryo UI" panose="020B0604030504040204" pitchFamily="50" charset="-128"/>
              </a:rPr>
              <a:t>「一時保存」をしないまま一定時間（</a:t>
            </a:r>
            <a:r>
              <a:rPr lang="en-US" altLang="ja-JP" sz="1400" b="1" u="sng" kern="0" spc="-10" dirty="0">
                <a:solidFill>
                  <a:prstClr val="black"/>
                </a:solidFill>
                <a:latin typeface="Meiryo UI" panose="020B0604030504040204" pitchFamily="50" charset="-128"/>
                <a:ea typeface="Meiryo UI" panose="020B0604030504040204" pitchFamily="50" charset="-128"/>
              </a:rPr>
              <a:t>20</a:t>
            </a:r>
            <a:r>
              <a:rPr lang="ja-JP" altLang="en-US" sz="1400" b="1" u="sng" kern="0" spc="-10" dirty="0">
                <a:solidFill>
                  <a:prstClr val="black"/>
                </a:solidFill>
                <a:latin typeface="Meiryo UI" panose="020B0604030504040204" pitchFamily="50" charset="-128"/>
                <a:ea typeface="Meiryo UI" panose="020B0604030504040204" pitchFamily="50" charset="-128"/>
              </a:rPr>
              <a:t>分程度）が経過すると、再度ログインが必要になり、入力したデータが消えてしまいます。</a:t>
            </a:r>
            <a:endParaRPr lang="en-US" altLang="ja-JP" sz="1400" b="1" u="sng" kern="0" spc="-10" dirty="0">
              <a:solidFill>
                <a:prstClr val="black"/>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E1521313-D97F-4CEF-8401-B7EB6A567831}"/>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378514" y="2452114"/>
            <a:ext cx="7148971" cy="3429638"/>
          </a:xfrm>
          <a:prstGeom prst="rect">
            <a:avLst/>
          </a:prstGeom>
        </p:spPr>
      </p:pic>
      <p:sp>
        <p:nvSpPr>
          <p:cNvPr id="32" name="正方形/長方形 31">
            <a:extLst>
              <a:ext uri="{FF2B5EF4-FFF2-40B4-BE49-F238E27FC236}">
                <a16:creationId xmlns:a16="http://schemas.microsoft.com/office/drawing/2014/main" id="{FE21132B-7B50-455B-9D20-5B4A96580EDE}"/>
              </a:ext>
            </a:extLst>
          </p:cNvPr>
          <p:cNvSpPr/>
          <p:nvPr/>
        </p:nvSpPr>
        <p:spPr>
          <a:xfrm>
            <a:off x="6815470" y="5614801"/>
            <a:ext cx="766326" cy="227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上矢印 28">
            <a:extLst>
              <a:ext uri="{FF2B5EF4-FFF2-40B4-BE49-F238E27FC236}">
                <a16:creationId xmlns:a16="http://schemas.microsoft.com/office/drawing/2014/main" id="{E22836AC-E885-420E-AD39-25E30179B5F0}"/>
              </a:ext>
            </a:extLst>
          </p:cNvPr>
          <p:cNvSpPr/>
          <p:nvPr/>
        </p:nvSpPr>
        <p:spPr>
          <a:xfrm rot="20486593" flipH="1">
            <a:off x="7337124" y="575503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260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様式情報の検索・編集</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8" name="テキスト ボックス 136">
            <a:extLst>
              <a:ext uri="{FF2B5EF4-FFF2-40B4-BE49-F238E27FC236}">
                <a16:creationId xmlns:a16="http://schemas.microsoft.com/office/drawing/2014/main" id="{098B1088-0257-4581-B12B-02131E285A13}"/>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様式情報の登録画面から、「様式一覧管理」をクリックすると、各介護サービス利用者の様式の作成状況が一覧形式で確認できます。</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23" name="屈折矢印 11">
            <a:extLst>
              <a:ext uri="{FF2B5EF4-FFF2-40B4-BE49-F238E27FC236}">
                <a16:creationId xmlns:a16="http://schemas.microsoft.com/office/drawing/2014/main" id="{9AF2062E-C5B6-4E9D-98FF-035115001016}"/>
              </a:ext>
            </a:extLst>
          </p:cNvPr>
          <p:cNvSpPr/>
          <p:nvPr/>
        </p:nvSpPr>
        <p:spPr>
          <a:xfrm rot="5400000">
            <a:off x="2833265" y="4094536"/>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0F9A981-3B65-488F-8F60-D3E523D5916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59226" y="1248026"/>
            <a:ext cx="5809566" cy="2787074"/>
          </a:xfrm>
          <a:prstGeom prst="rect">
            <a:avLst/>
          </a:prstGeom>
        </p:spPr>
      </p:pic>
      <p:pic>
        <p:nvPicPr>
          <p:cNvPr id="25" name="図 24">
            <a:extLst>
              <a:ext uri="{FF2B5EF4-FFF2-40B4-BE49-F238E27FC236}">
                <a16:creationId xmlns:a16="http://schemas.microsoft.com/office/drawing/2014/main" id="{BAAF8821-5E45-41FA-B7F7-813342846BE8}"/>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938611" y="3106726"/>
            <a:ext cx="5400000" cy="3039305"/>
          </a:xfrm>
          <a:prstGeom prst="rect">
            <a:avLst/>
          </a:prstGeom>
        </p:spPr>
      </p:pic>
      <p:sp>
        <p:nvSpPr>
          <p:cNvPr id="9" name="四角形: 角を丸くする 8">
            <a:extLst>
              <a:ext uri="{FF2B5EF4-FFF2-40B4-BE49-F238E27FC236}">
                <a16:creationId xmlns:a16="http://schemas.microsoft.com/office/drawing/2014/main" id="{4B93CCBC-B6EF-4042-A9F1-0E98C0ED11F9}"/>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P59</a:t>
            </a:r>
          </a:p>
        </p:txBody>
      </p:sp>
      <p:sp>
        <p:nvSpPr>
          <p:cNvPr id="10" name="正方形/長方形 9">
            <a:extLst>
              <a:ext uri="{FF2B5EF4-FFF2-40B4-BE49-F238E27FC236}">
                <a16:creationId xmlns:a16="http://schemas.microsoft.com/office/drawing/2014/main" id="{88AEEE59-C431-4CF1-8BE1-1FBAA921052C}"/>
              </a:ext>
            </a:extLst>
          </p:cNvPr>
          <p:cNvSpPr/>
          <p:nvPr/>
        </p:nvSpPr>
        <p:spPr>
          <a:xfrm>
            <a:off x="1066587" y="1248026"/>
            <a:ext cx="707625" cy="184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60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979000"/>
            <a:ext cx="9906000" cy="90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HG丸ｺﾞｼｯｸM-PRO" pitchFamily="50" charset="-128"/>
                <a:ea typeface="HG丸ｺﾞｼｯｸM-PRO" pitchFamily="50" charset="-128"/>
              </a:rPr>
              <a:t>４．その他の操作</a:t>
            </a:r>
            <a:endParaRPr kumimoji="0" lang="en-US" altLang="ja-JP"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28774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8" name="テキスト ボックス 136">
            <a:extLst>
              <a:ext uri="{FF2B5EF4-FFF2-40B4-BE49-F238E27FC236}">
                <a16:creationId xmlns:a16="http://schemas.microsoft.com/office/drawing/2014/main" id="{098B1088-0257-4581-B12B-02131E285A13}"/>
              </a:ext>
            </a:extLst>
          </p:cNvPr>
          <p:cNvSpPr txBox="1">
            <a:spLocks noChangeArrowheads="1"/>
          </p:cNvSpPr>
          <p:nvPr/>
        </p:nvSpPr>
        <p:spPr bwMode="auto">
          <a:xfrm>
            <a:off x="86267" y="620687"/>
            <a:ext cx="9711529" cy="1384995"/>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では、</a:t>
            </a:r>
            <a:r>
              <a:rPr lang="ja-JP" altLang="en-US" sz="1400" b="1" u="sng" kern="0" spc="-10" dirty="0">
                <a:solidFill>
                  <a:prstClr val="black"/>
                </a:solidFill>
                <a:latin typeface="Meiryo UI" panose="020B0604030504040204" pitchFamily="50" charset="-128"/>
                <a:ea typeface="Meiryo UI" panose="020B0604030504040204" pitchFamily="50" charset="-128"/>
              </a:rPr>
              <a:t>介護サービス利用者の氏名等の個人情報は、厚生労働省へは送信されず、施設・事業所のパソコンのブラウザー内</a:t>
            </a:r>
            <a:r>
              <a:rPr lang="ja-JP" altLang="en-US" sz="1400" kern="0" spc="-10" dirty="0">
                <a:solidFill>
                  <a:prstClr val="black"/>
                </a:solidFill>
                <a:latin typeface="Meiryo UI" panose="020B0604030504040204" pitchFamily="50" charset="-128"/>
                <a:ea typeface="Meiryo UI" panose="020B0604030504040204" pitchFamily="50" charset="-128"/>
              </a:rPr>
              <a:t>に保存されています。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そのため、</a:t>
            </a:r>
            <a:r>
              <a:rPr lang="ja-JP" altLang="en-US" sz="1400" b="1" u="sng" kern="0" spc="-10" dirty="0">
                <a:solidFill>
                  <a:prstClr val="black"/>
                </a:solidFill>
                <a:latin typeface="Meiryo UI" panose="020B0604030504040204" pitchFamily="50" charset="-128"/>
                <a:ea typeface="Meiryo UI" panose="020B0604030504040204" pitchFamily="50" charset="-128"/>
              </a:rPr>
              <a:t>利用者情報を登録する「管理ユーザー」が使用するパソコンとは別のパソコンで、利用者の氏名等の情報を表示するためには、ブラウザーに保存されている個人情報を共有</a:t>
            </a:r>
            <a:r>
              <a:rPr lang="ja-JP" altLang="en-US" sz="1400" kern="0" spc="-10" dirty="0">
                <a:solidFill>
                  <a:prstClr val="black"/>
                </a:solidFill>
                <a:latin typeface="Meiryo UI" panose="020B0604030504040204" pitchFamily="50" charset="-128"/>
                <a:ea typeface="Meiryo UI" panose="020B0604030504040204" pitchFamily="50" charset="-128"/>
              </a:rPr>
              <a:t>する必要があります。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複数のパソコンを利用しない場合においても、</a:t>
            </a:r>
            <a:r>
              <a:rPr lang="ja-JP" altLang="en-US" sz="1400" b="1" u="sng" kern="0" spc="-10" dirty="0">
                <a:solidFill>
                  <a:prstClr val="black"/>
                </a:solidFill>
                <a:latin typeface="Meiryo UI" panose="020B0604030504040204" pitchFamily="50" charset="-128"/>
                <a:ea typeface="Meiryo UI" panose="020B0604030504040204" pitchFamily="50" charset="-128"/>
              </a:rPr>
              <a:t>介護サービス利用者の個人情報が消えてしまった場合に復元できるように、定期的にバックアップ</a:t>
            </a:r>
            <a:r>
              <a:rPr lang="ja-JP" altLang="en-US" sz="1400" kern="0" spc="-10" dirty="0">
                <a:solidFill>
                  <a:prstClr val="black"/>
                </a:solidFill>
                <a:latin typeface="Meiryo UI" panose="020B0604030504040204" pitchFamily="50" charset="-128"/>
                <a:ea typeface="Meiryo UI" panose="020B0604030504040204" pitchFamily="50" charset="-128"/>
              </a:rPr>
              <a:t>を行って下さい。</a:t>
            </a:r>
            <a:endParaRPr lang="en-US" altLang="ja-JP" sz="1400" kern="0" spc="-10" dirty="0">
              <a:solidFill>
                <a:prstClr val="black"/>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0087E6C-C255-42DA-8B86-7112CFD1F16A}"/>
              </a:ext>
            </a:extLst>
          </p:cNvPr>
          <p:cNvSpPr/>
          <p:nvPr/>
        </p:nvSpPr>
        <p:spPr>
          <a:xfrm>
            <a:off x="2182497" y="2358965"/>
            <a:ext cx="5541005" cy="3997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063A806F-FFC0-41FA-9411-0493012152D7}"/>
              </a:ext>
            </a:extLst>
          </p:cNvPr>
          <p:cNvGrpSpPr/>
          <p:nvPr/>
        </p:nvGrpSpPr>
        <p:grpSpPr>
          <a:xfrm>
            <a:off x="2430096" y="3451981"/>
            <a:ext cx="692406" cy="348734"/>
            <a:chOff x="1764150" y="4729884"/>
            <a:chExt cx="1393344" cy="701766"/>
          </a:xfrm>
        </p:grpSpPr>
        <p:grpSp>
          <p:nvGrpSpPr>
            <p:cNvPr id="10" name="グループ化 9">
              <a:extLst>
                <a:ext uri="{FF2B5EF4-FFF2-40B4-BE49-F238E27FC236}">
                  <a16:creationId xmlns:a16="http://schemas.microsoft.com/office/drawing/2014/main" id="{F14BEA52-03E0-40E1-B4AE-82EAD38EEDD8}"/>
                </a:ext>
              </a:extLst>
            </p:cNvPr>
            <p:cNvGrpSpPr>
              <a:grpSpLocks noChangeAspect="1"/>
            </p:cNvGrpSpPr>
            <p:nvPr/>
          </p:nvGrpSpPr>
          <p:grpSpPr>
            <a:xfrm>
              <a:off x="2303648" y="4729884"/>
              <a:ext cx="853846" cy="701766"/>
              <a:chOff x="-5586998" y="6693004"/>
              <a:chExt cx="1205395" cy="990704"/>
            </a:xfrm>
            <a:solidFill>
              <a:schemeClr val="bg1">
                <a:lumMod val="50000"/>
              </a:schemeClr>
            </a:solidFill>
          </p:grpSpPr>
          <p:sp>
            <p:nvSpPr>
              <p:cNvPr id="21" name="Freeform 75">
                <a:extLst>
                  <a:ext uri="{FF2B5EF4-FFF2-40B4-BE49-F238E27FC236}">
                    <a16:creationId xmlns:a16="http://schemas.microsoft.com/office/drawing/2014/main" id="{AAEDCEBC-BB61-4585-9D46-6B375BD9089B}"/>
                  </a:ext>
                </a:extLst>
              </p:cNvPr>
              <p:cNvSpPr>
                <a:spLocks noEditPoints="1"/>
              </p:cNvSpPr>
              <p:nvPr/>
            </p:nvSpPr>
            <p:spPr bwMode="auto">
              <a:xfrm>
                <a:off x="-5544507" y="6693004"/>
                <a:ext cx="753651" cy="632888"/>
              </a:xfrm>
              <a:custGeom>
                <a:avLst/>
                <a:gdLst>
                  <a:gd name="T0" fmla="*/ 0 w 337"/>
                  <a:gd name="T1" fmla="*/ 231 h 283"/>
                  <a:gd name="T2" fmla="*/ 153 w 337"/>
                  <a:gd name="T3" fmla="*/ 231 h 283"/>
                  <a:gd name="T4" fmla="*/ 153 w 337"/>
                  <a:gd name="T5" fmla="*/ 253 h 283"/>
                  <a:gd name="T6" fmla="*/ 89 w 337"/>
                  <a:gd name="T7" fmla="*/ 253 h 283"/>
                  <a:gd name="T8" fmla="*/ 89 w 337"/>
                  <a:gd name="T9" fmla="*/ 283 h 283"/>
                  <a:gd name="T10" fmla="*/ 248 w 337"/>
                  <a:gd name="T11" fmla="*/ 283 h 283"/>
                  <a:gd name="T12" fmla="*/ 248 w 337"/>
                  <a:gd name="T13" fmla="*/ 253 h 283"/>
                  <a:gd name="T14" fmla="*/ 182 w 337"/>
                  <a:gd name="T15" fmla="*/ 253 h 283"/>
                  <a:gd name="T16" fmla="*/ 182 w 337"/>
                  <a:gd name="T17" fmla="*/ 231 h 283"/>
                  <a:gd name="T18" fmla="*/ 337 w 337"/>
                  <a:gd name="T19" fmla="*/ 231 h 283"/>
                  <a:gd name="T20" fmla="*/ 337 w 337"/>
                  <a:gd name="T21" fmla="*/ 0 h 283"/>
                  <a:gd name="T22" fmla="*/ 0 w 337"/>
                  <a:gd name="T23" fmla="*/ 0 h 283"/>
                  <a:gd name="T24" fmla="*/ 0 w 337"/>
                  <a:gd name="T25" fmla="*/ 231 h 283"/>
                  <a:gd name="T26" fmla="*/ 30 w 337"/>
                  <a:gd name="T27" fmla="*/ 29 h 283"/>
                  <a:gd name="T28" fmla="*/ 307 w 337"/>
                  <a:gd name="T29" fmla="*/ 29 h 283"/>
                  <a:gd name="T30" fmla="*/ 307 w 337"/>
                  <a:gd name="T31" fmla="*/ 201 h 283"/>
                  <a:gd name="T32" fmla="*/ 30 w 337"/>
                  <a:gd name="T33" fmla="*/ 201 h 283"/>
                  <a:gd name="T34" fmla="*/ 30 w 337"/>
                  <a:gd name="T35" fmla="*/ 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83">
                    <a:moveTo>
                      <a:pt x="0" y="231"/>
                    </a:moveTo>
                    <a:lnTo>
                      <a:pt x="153" y="231"/>
                    </a:lnTo>
                    <a:lnTo>
                      <a:pt x="153" y="253"/>
                    </a:lnTo>
                    <a:lnTo>
                      <a:pt x="89" y="253"/>
                    </a:lnTo>
                    <a:lnTo>
                      <a:pt x="89" y="283"/>
                    </a:lnTo>
                    <a:lnTo>
                      <a:pt x="248" y="283"/>
                    </a:lnTo>
                    <a:lnTo>
                      <a:pt x="248" y="253"/>
                    </a:lnTo>
                    <a:lnTo>
                      <a:pt x="182" y="253"/>
                    </a:lnTo>
                    <a:lnTo>
                      <a:pt x="182" y="231"/>
                    </a:lnTo>
                    <a:lnTo>
                      <a:pt x="337" y="231"/>
                    </a:lnTo>
                    <a:lnTo>
                      <a:pt x="337" y="0"/>
                    </a:lnTo>
                    <a:lnTo>
                      <a:pt x="0" y="0"/>
                    </a:lnTo>
                    <a:lnTo>
                      <a:pt x="0" y="231"/>
                    </a:lnTo>
                    <a:close/>
                    <a:moveTo>
                      <a:pt x="30" y="29"/>
                    </a:moveTo>
                    <a:lnTo>
                      <a:pt x="307" y="29"/>
                    </a:lnTo>
                    <a:lnTo>
                      <a:pt x="307" y="201"/>
                    </a:lnTo>
                    <a:lnTo>
                      <a:pt x="30" y="201"/>
                    </a:lnTo>
                    <a:lnTo>
                      <a:pt x="3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22" name="Rectangle 76">
                <a:extLst>
                  <a:ext uri="{FF2B5EF4-FFF2-40B4-BE49-F238E27FC236}">
                    <a16:creationId xmlns:a16="http://schemas.microsoft.com/office/drawing/2014/main" id="{17F800D4-04CF-4A7C-8CFE-42795F397535}"/>
                  </a:ext>
                </a:extLst>
              </p:cNvPr>
              <p:cNvSpPr>
                <a:spLocks noChangeArrowheads="1"/>
              </p:cNvSpPr>
              <p:nvPr/>
            </p:nvSpPr>
            <p:spPr bwMode="auto">
              <a:xfrm>
                <a:off x="-4690220" y="6693004"/>
                <a:ext cx="308617" cy="63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sp>
            <p:nvSpPr>
              <p:cNvPr id="24" name="Freeform 77">
                <a:extLst>
                  <a:ext uri="{FF2B5EF4-FFF2-40B4-BE49-F238E27FC236}">
                    <a16:creationId xmlns:a16="http://schemas.microsoft.com/office/drawing/2014/main" id="{6929D5E3-BE77-49FB-8EEF-EB1A7D28455E}"/>
                  </a:ext>
                </a:extLst>
              </p:cNvPr>
              <p:cNvSpPr>
                <a:spLocks noEditPoints="1"/>
              </p:cNvSpPr>
              <p:nvPr/>
            </p:nvSpPr>
            <p:spPr bwMode="auto">
              <a:xfrm>
                <a:off x="-5586998" y="7384037"/>
                <a:ext cx="834159" cy="299671"/>
              </a:xfrm>
              <a:custGeom>
                <a:avLst/>
                <a:gdLst>
                  <a:gd name="T0" fmla="*/ 373 w 373"/>
                  <a:gd name="T1" fmla="*/ 134 h 134"/>
                  <a:gd name="T2" fmla="*/ 0 w 373"/>
                  <a:gd name="T3" fmla="*/ 0 h 134"/>
                  <a:gd name="T4" fmla="*/ 237 w 373"/>
                  <a:gd name="T5" fmla="*/ 115 h 134"/>
                  <a:gd name="T6" fmla="*/ 138 w 373"/>
                  <a:gd name="T7" fmla="*/ 100 h 134"/>
                  <a:gd name="T8" fmla="*/ 237 w 373"/>
                  <a:gd name="T9" fmla="*/ 115 h 134"/>
                  <a:gd name="T10" fmla="*/ 261 w 373"/>
                  <a:gd name="T11" fmla="*/ 115 h 134"/>
                  <a:gd name="T12" fmla="*/ 319 w 373"/>
                  <a:gd name="T13" fmla="*/ 100 h 134"/>
                  <a:gd name="T14" fmla="*/ 283 w 373"/>
                  <a:gd name="T15" fmla="*/ 20 h 134"/>
                  <a:gd name="T16" fmla="*/ 306 w 373"/>
                  <a:gd name="T17" fmla="*/ 43 h 134"/>
                  <a:gd name="T18" fmla="*/ 283 w 373"/>
                  <a:gd name="T19" fmla="*/ 20 h 134"/>
                  <a:gd name="T20" fmla="*/ 278 w 373"/>
                  <a:gd name="T21" fmla="*/ 58 h 134"/>
                  <a:gd name="T22" fmla="*/ 255 w 373"/>
                  <a:gd name="T23" fmla="*/ 80 h 134"/>
                  <a:gd name="T24" fmla="*/ 227 w 373"/>
                  <a:gd name="T25" fmla="*/ 20 h 134"/>
                  <a:gd name="T26" fmla="*/ 250 w 373"/>
                  <a:gd name="T27" fmla="*/ 43 h 134"/>
                  <a:gd name="T28" fmla="*/ 227 w 373"/>
                  <a:gd name="T29" fmla="*/ 20 h 134"/>
                  <a:gd name="T30" fmla="*/ 222 w 373"/>
                  <a:gd name="T31" fmla="*/ 58 h 134"/>
                  <a:gd name="T32" fmla="*/ 200 w 373"/>
                  <a:gd name="T33" fmla="*/ 80 h 134"/>
                  <a:gd name="T34" fmla="*/ 172 w 373"/>
                  <a:gd name="T35" fmla="*/ 20 h 134"/>
                  <a:gd name="T36" fmla="*/ 194 w 373"/>
                  <a:gd name="T37" fmla="*/ 43 h 134"/>
                  <a:gd name="T38" fmla="*/ 172 w 373"/>
                  <a:gd name="T39" fmla="*/ 20 h 134"/>
                  <a:gd name="T40" fmla="*/ 166 w 373"/>
                  <a:gd name="T41" fmla="*/ 58 h 134"/>
                  <a:gd name="T42" fmla="*/ 144 w 373"/>
                  <a:gd name="T43" fmla="*/ 80 h 134"/>
                  <a:gd name="T44" fmla="*/ 116 w 373"/>
                  <a:gd name="T45" fmla="*/ 20 h 134"/>
                  <a:gd name="T46" fmla="*/ 138 w 373"/>
                  <a:gd name="T47" fmla="*/ 43 h 134"/>
                  <a:gd name="T48" fmla="*/ 116 w 373"/>
                  <a:gd name="T49" fmla="*/ 20 h 134"/>
                  <a:gd name="T50" fmla="*/ 110 w 373"/>
                  <a:gd name="T51" fmla="*/ 58 h 134"/>
                  <a:gd name="T52" fmla="*/ 88 w 373"/>
                  <a:gd name="T53" fmla="*/ 80 h 134"/>
                  <a:gd name="T54" fmla="*/ 60 w 373"/>
                  <a:gd name="T55" fmla="*/ 20 h 134"/>
                  <a:gd name="T56" fmla="*/ 82 w 373"/>
                  <a:gd name="T57" fmla="*/ 43 h 134"/>
                  <a:gd name="T58" fmla="*/ 60 w 373"/>
                  <a:gd name="T59" fmla="*/ 20 h 134"/>
                  <a:gd name="T60" fmla="*/ 112 w 373"/>
                  <a:gd name="T61" fmla="*/ 100 h 134"/>
                  <a:gd name="T62" fmla="*/ 56 w 373"/>
                  <a:gd name="T63"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3" h="134">
                    <a:moveTo>
                      <a:pt x="0" y="134"/>
                    </a:moveTo>
                    <a:lnTo>
                      <a:pt x="373" y="134"/>
                    </a:lnTo>
                    <a:lnTo>
                      <a:pt x="373" y="0"/>
                    </a:lnTo>
                    <a:lnTo>
                      <a:pt x="0" y="0"/>
                    </a:lnTo>
                    <a:lnTo>
                      <a:pt x="0" y="134"/>
                    </a:lnTo>
                    <a:close/>
                    <a:moveTo>
                      <a:pt x="237" y="115"/>
                    </a:moveTo>
                    <a:lnTo>
                      <a:pt x="138" y="115"/>
                    </a:lnTo>
                    <a:lnTo>
                      <a:pt x="138" y="100"/>
                    </a:lnTo>
                    <a:lnTo>
                      <a:pt x="237" y="100"/>
                    </a:lnTo>
                    <a:lnTo>
                      <a:pt x="237" y="115"/>
                    </a:lnTo>
                    <a:close/>
                    <a:moveTo>
                      <a:pt x="319" y="115"/>
                    </a:moveTo>
                    <a:lnTo>
                      <a:pt x="261" y="115"/>
                    </a:lnTo>
                    <a:lnTo>
                      <a:pt x="261" y="100"/>
                    </a:lnTo>
                    <a:lnTo>
                      <a:pt x="319" y="100"/>
                    </a:lnTo>
                    <a:lnTo>
                      <a:pt x="319" y="115"/>
                    </a:lnTo>
                    <a:close/>
                    <a:moveTo>
                      <a:pt x="283" y="20"/>
                    </a:moveTo>
                    <a:lnTo>
                      <a:pt x="306" y="20"/>
                    </a:lnTo>
                    <a:lnTo>
                      <a:pt x="306" y="43"/>
                    </a:lnTo>
                    <a:lnTo>
                      <a:pt x="283" y="43"/>
                    </a:lnTo>
                    <a:lnTo>
                      <a:pt x="283" y="20"/>
                    </a:lnTo>
                    <a:close/>
                    <a:moveTo>
                      <a:pt x="255" y="58"/>
                    </a:moveTo>
                    <a:lnTo>
                      <a:pt x="278" y="58"/>
                    </a:lnTo>
                    <a:lnTo>
                      <a:pt x="278" y="80"/>
                    </a:lnTo>
                    <a:lnTo>
                      <a:pt x="255" y="80"/>
                    </a:lnTo>
                    <a:lnTo>
                      <a:pt x="255" y="58"/>
                    </a:lnTo>
                    <a:close/>
                    <a:moveTo>
                      <a:pt x="227" y="20"/>
                    </a:moveTo>
                    <a:lnTo>
                      <a:pt x="250" y="20"/>
                    </a:lnTo>
                    <a:lnTo>
                      <a:pt x="250" y="43"/>
                    </a:lnTo>
                    <a:lnTo>
                      <a:pt x="227" y="43"/>
                    </a:lnTo>
                    <a:lnTo>
                      <a:pt x="227" y="20"/>
                    </a:lnTo>
                    <a:close/>
                    <a:moveTo>
                      <a:pt x="200" y="58"/>
                    </a:moveTo>
                    <a:lnTo>
                      <a:pt x="222" y="58"/>
                    </a:lnTo>
                    <a:lnTo>
                      <a:pt x="222" y="80"/>
                    </a:lnTo>
                    <a:lnTo>
                      <a:pt x="200" y="80"/>
                    </a:lnTo>
                    <a:lnTo>
                      <a:pt x="200" y="58"/>
                    </a:lnTo>
                    <a:close/>
                    <a:moveTo>
                      <a:pt x="172" y="20"/>
                    </a:moveTo>
                    <a:lnTo>
                      <a:pt x="194" y="20"/>
                    </a:lnTo>
                    <a:lnTo>
                      <a:pt x="194" y="43"/>
                    </a:lnTo>
                    <a:lnTo>
                      <a:pt x="172" y="43"/>
                    </a:lnTo>
                    <a:lnTo>
                      <a:pt x="172" y="20"/>
                    </a:lnTo>
                    <a:close/>
                    <a:moveTo>
                      <a:pt x="144" y="58"/>
                    </a:moveTo>
                    <a:lnTo>
                      <a:pt x="166" y="58"/>
                    </a:lnTo>
                    <a:lnTo>
                      <a:pt x="166" y="80"/>
                    </a:lnTo>
                    <a:lnTo>
                      <a:pt x="144" y="80"/>
                    </a:lnTo>
                    <a:lnTo>
                      <a:pt x="144" y="58"/>
                    </a:lnTo>
                    <a:close/>
                    <a:moveTo>
                      <a:pt x="116" y="20"/>
                    </a:moveTo>
                    <a:lnTo>
                      <a:pt x="138" y="20"/>
                    </a:lnTo>
                    <a:lnTo>
                      <a:pt x="138" y="43"/>
                    </a:lnTo>
                    <a:lnTo>
                      <a:pt x="116" y="43"/>
                    </a:lnTo>
                    <a:lnTo>
                      <a:pt x="116" y="20"/>
                    </a:lnTo>
                    <a:close/>
                    <a:moveTo>
                      <a:pt x="88" y="58"/>
                    </a:moveTo>
                    <a:lnTo>
                      <a:pt x="110" y="58"/>
                    </a:lnTo>
                    <a:lnTo>
                      <a:pt x="110" y="80"/>
                    </a:lnTo>
                    <a:lnTo>
                      <a:pt x="88" y="80"/>
                    </a:lnTo>
                    <a:lnTo>
                      <a:pt x="88" y="58"/>
                    </a:lnTo>
                    <a:close/>
                    <a:moveTo>
                      <a:pt x="60" y="20"/>
                    </a:moveTo>
                    <a:lnTo>
                      <a:pt x="82" y="20"/>
                    </a:lnTo>
                    <a:lnTo>
                      <a:pt x="82" y="43"/>
                    </a:lnTo>
                    <a:lnTo>
                      <a:pt x="60" y="43"/>
                    </a:lnTo>
                    <a:lnTo>
                      <a:pt x="60" y="20"/>
                    </a:lnTo>
                    <a:close/>
                    <a:moveTo>
                      <a:pt x="56" y="100"/>
                    </a:moveTo>
                    <a:lnTo>
                      <a:pt x="112" y="100"/>
                    </a:lnTo>
                    <a:lnTo>
                      <a:pt x="112" y="115"/>
                    </a:lnTo>
                    <a:lnTo>
                      <a:pt x="56" y="115"/>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grpSp>
          <p:nvGrpSpPr>
            <p:cNvPr id="11" name="グループ化 10">
              <a:extLst>
                <a:ext uri="{FF2B5EF4-FFF2-40B4-BE49-F238E27FC236}">
                  <a16:creationId xmlns:a16="http://schemas.microsoft.com/office/drawing/2014/main" id="{CD6AE244-DB1B-4530-9912-602C37E81B30}"/>
                </a:ext>
              </a:extLst>
            </p:cNvPr>
            <p:cNvGrpSpPr>
              <a:grpSpLocks noChangeAspect="1"/>
            </p:cNvGrpSpPr>
            <p:nvPr/>
          </p:nvGrpSpPr>
          <p:grpSpPr>
            <a:xfrm>
              <a:off x="1764150" y="4740609"/>
              <a:ext cx="533400" cy="660400"/>
              <a:chOff x="0" y="1870076"/>
              <a:chExt cx="533400" cy="660400"/>
            </a:xfrm>
            <a:solidFill>
              <a:schemeClr val="bg1">
                <a:lumMod val="50000"/>
              </a:schemeClr>
            </a:solidFill>
          </p:grpSpPr>
          <p:sp>
            <p:nvSpPr>
              <p:cNvPr id="12" name="Freeform 5">
                <a:extLst>
                  <a:ext uri="{FF2B5EF4-FFF2-40B4-BE49-F238E27FC236}">
                    <a16:creationId xmlns:a16="http://schemas.microsoft.com/office/drawing/2014/main" id="{2825E9D1-DD3C-41E6-A48A-7AF99877A408}"/>
                  </a:ext>
                </a:extLst>
              </p:cNvPr>
              <p:cNvSpPr>
                <a:spLocks noEditPoints="1"/>
              </p:cNvSpPr>
              <p:nvPr/>
            </p:nvSpPr>
            <p:spPr bwMode="auto">
              <a:xfrm>
                <a:off x="0" y="1870076"/>
                <a:ext cx="533400" cy="660400"/>
              </a:xfrm>
              <a:custGeom>
                <a:avLst/>
                <a:gdLst>
                  <a:gd name="T0" fmla="*/ 45 w 203"/>
                  <a:gd name="T1" fmla="*/ 193 h 251"/>
                  <a:gd name="T2" fmla="*/ 53 w 203"/>
                  <a:gd name="T3" fmla="*/ 219 h 251"/>
                  <a:gd name="T4" fmla="*/ 59 w 203"/>
                  <a:gd name="T5" fmla="*/ 247 h 251"/>
                  <a:gd name="T6" fmla="*/ 66 w 203"/>
                  <a:gd name="T7" fmla="*/ 247 h 251"/>
                  <a:gd name="T8" fmla="*/ 66 w 203"/>
                  <a:gd name="T9" fmla="*/ 224 h 251"/>
                  <a:gd name="T10" fmla="*/ 79 w 203"/>
                  <a:gd name="T11" fmla="*/ 247 h 251"/>
                  <a:gd name="T12" fmla="*/ 85 w 203"/>
                  <a:gd name="T13" fmla="*/ 247 h 251"/>
                  <a:gd name="T14" fmla="*/ 92 w 203"/>
                  <a:gd name="T15" fmla="*/ 215 h 251"/>
                  <a:gd name="T16" fmla="*/ 97 w 203"/>
                  <a:gd name="T17" fmla="*/ 248 h 251"/>
                  <a:gd name="T18" fmla="*/ 106 w 203"/>
                  <a:gd name="T19" fmla="*/ 247 h 251"/>
                  <a:gd name="T20" fmla="*/ 112 w 203"/>
                  <a:gd name="T21" fmla="*/ 247 h 251"/>
                  <a:gd name="T22" fmla="*/ 115 w 203"/>
                  <a:gd name="T23" fmla="*/ 203 h 251"/>
                  <a:gd name="T24" fmla="*/ 120 w 203"/>
                  <a:gd name="T25" fmla="*/ 250 h 251"/>
                  <a:gd name="T26" fmla="*/ 137 w 203"/>
                  <a:gd name="T27" fmla="*/ 187 h 251"/>
                  <a:gd name="T28" fmla="*/ 141 w 203"/>
                  <a:gd name="T29" fmla="*/ 236 h 251"/>
                  <a:gd name="T30" fmla="*/ 140 w 203"/>
                  <a:gd name="T31" fmla="*/ 250 h 251"/>
                  <a:gd name="T32" fmla="*/ 147 w 203"/>
                  <a:gd name="T33" fmla="*/ 234 h 251"/>
                  <a:gd name="T34" fmla="*/ 144 w 203"/>
                  <a:gd name="T35" fmla="*/ 189 h 251"/>
                  <a:gd name="T36" fmla="*/ 200 w 203"/>
                  <a:gd name="T37" fmla="*/ 250 h 251"/>
                  <a:gd name="T38" fmla="*/ 126 w 203"/>
                  <a:gd name="T39" fmla="*/ 167 h 251"/>
                  <a:gd name="T40" fmla="*/ 122 w 203"/>
                  <a:gd name="T41" fmla="*/ 159 h 251"/>
                  <a:gd name="T42" fmla="*/ 159 w 203"/>
                  <a:gd name="T43" fmla="*/ 73 h 251"/>
                  <a:gd name="T44" fmla="*/ 102 w 203"/>
                  <a:gd name="T45" fmla="*/ 2 h 251"/>
                  <a:gd name="T46" fmla="*/ 55 w 203"/>
                  <a:gd name="T47" fmla="*/ 13 h 251"/>
                  <a:gd name="T48" fmla="*/ 45 w 203"/>
                  <a:gd name="T49" fmla="*/ 28 h 251"/>
                  <a:gd name="T50" fmla="*/ 45 w 203"/>
                  <a:gd name="T51" fmla="*/ 73 h 251"/>
                  <a:gd name="T52" fmla="*/ 81 w 203"/>
                  <a:gd name="T53" fmla="*/ 159 h 251"/>
                  <a:gd name="T54" fmla="*/ 77 w 203"/>
                  <a:gd name="T55" fmla="*/ 167 h 251"/>
                  <a:gd name="T56" fmla="*/ 3 w 203"/>
                  <a:gd name="T57" fmla="*/ 250 h 251"/>
                  <a:gd name="T58" fmla="*/ 52 w 203"/>
                  <a:gd name="T59" fmla="*/ 79 h 251"/>
                  <a:gd name="T60" fmla="*/ 59 w 203"/>
                  <a:gd name="T61" fmla="*/ 25 h 251"/>
                  <a:gd name="T62" fmla="*/ 68 w 203"/>
                  <a:gd name="T63" fmla="*/ 9 h 251"/>
                  <a:gd name="T64" fmla="*/ 151 w 203"/>
                  <a:gd name="T65" fmla="*/ 73 h 251"/>
                  <a:gd name="T66" fmla="*/ 150 w 203"/>
                  <a:gd name="T67" fmla="*/ 67 h 251"/>
                  <a:gd name="T68" fmla="*/ 76 w 203"/>
                  <a:gd name="T69" fmla="*/ 33 h 251"/>
                  <a:gd name="T70" fmla="*/ 52 w 203"/>
                  <a:gd name="T71" fmla="*/ 69 h 251"/>
                  <a:gd name="T72" fmla="*/ 51 w 203"/>
                  <a:gd name="T73" fmla="*/ 72 h 251"/>
                  <a:gd name="T74" fmla="*/ 57 w 203"/>
                  <a:gd name="T75" fmla="*/ 27 h 251"/>
                  <a:gd name="T76" fmla="*/ 161 w 203"/>
                  <a:gd name="T77" fmla="*/ 87 h 251"/>
                  <a:gd name="T78" fmla="*/ 58 w 203"/>
                  <a:gd name="T79" fmla="*/ 70 h 251"/>
                  <a:gd name="T80" fmla="*/ 125 w 203"/>
                  <a:gd name="T81" fmla="*/ 39 h 251"/>
                  <a:gd name="T82" fmla="*/ 145 w 203"/>
                  <a:gd name="T83" fmla="*/ 71 h 251"/>
                  <a:gd name="T84" fmla="*/ 116 w 203"/>
                  <a:gd name="T85" fmla="*/ 159 h 251"/>
                  <a:gd name="T86" fmla="*/ 87 w 203"/>
                  <a:gd name="T87" fmla="*/ 159 h 251"/>
                  <a:gd name="T88" fmla="*/ 105 w 203"/>
                  <a:gd name="T89" fmla="*/ 189 h 251"/>
                  <a:gd name="T90" fmla="*/ 119 w 203"/>
                  <a:gd name="T91" fmla="*/ 199 h 251"/>
                  <a:gd name="T92" fmla="*/ 93 w 203"/>
                  <a:gd name="T93" fmla="*/ 200 h 251"/>
                  <a:gd name="T94" fmla="*/ 83 w 203"/>
                  <a:gd name="T95" fmla="*/ 171 h 251"/>
                  <a:gd name="T96" fmla="*/ 84 w 203"/>
                  <a:gd name="T97" fmla="*/ 1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251">
                    <a:moveTo>
                      <a:pt x="3" y="250"/>
                    </a:moveTo>
                    <a:cubicBezTo>
                      <a:pt x="5" y="250"/>
                      <a:pt x="6" y="249"/>
                      <a:pt x="6" y="247"/>
                    </a:cubicBezTo>
                    <a:cubicBezTo>
                      <a:pt x="6" y="247"/>
                      <a:pt x="6" y="247"/>
                      <a:pt x="6" y="247"/>
                    </a:cubicBezTo>
                    <a:cubicBezTo>
                      <a:pt x="6" y="223"/>
                      <a:pt x="24" y="198"/>
                      <a:pt x="45" y="193"/>
                    </a:cubicBezTo>
                    <a:cubicBezTo>
                      <a:pt x="58" y="189"/>
                      <a:pt x="58" y="189"/>
                      <a:pt x="58" y="189"/>
                    </a:cubicBezTo>
                    <a:cubicBezTo>
                      <a:pt x="59" y="189"/>
                      <a:pt x="59" y="189"/>
                      <a:pt x="59" y="189"/>
                    </a:cubicBezTo>
                    <a:cubicBezTo>
                      <a:pt x="52" y="216"/>
                      <a:pt x="52" y="216"/>
                      <a:pt x="52" y="216"/>
                    </a:cubicBezTo>
                    <a:cubicBezTo>
                      <a:pt x="52" y="217"/>
                      <a:pt x="52" y="218"/>
                      <a:pt x="53" y="219"/>
                    </a:cubicBezTo>
                    <a:cubicBezTo>
                      <a:pt x="60" y="227"/>
                      <a:pt x="60" y="227"/>
                      <a:pt x="60" y="227"/>
                    </a:cubicBezTo>
                    <a:cubicBezTo>
                      <a:pt x="56" y="234"/>
                      <a:pt x="56" y="234"/>
                      <a:pt x="56" y="234"/>
                    </a:cubicBezTo>
                    <a:cubicBezTo>
                      <a:pt x="55" y="235"/>
                      <a:pt x="55" y="236"/>
                      <a:pt x="55" y="237"/>
                    </a:cubicBezTo>
                    <a:cubicBezTo>
                      <a:pt x="59" y="247"/>
                      <a:pt x="59" y="247"/>
                      <a:pt x="59" y="247"/>
                    </a:cubicBezTo>
                    <a:cubicBezTo>
                      <a:pt x="60" y="249"/>
                      <a:pt x="60" y="249"/>
                      <a:pt x="60" y="249"/>
                    </a:cubicBezTo>
                    <a:cubicBezTo>
                      <a:pt x="60" y="250"/>
                      <a:pt x="61" y="250"/>
                      <a:pt x="63" y="250"/>
                    </a:cubicBezTo>
                    <a:cubicBezTo>
                      <a:pt x="63" y="250"/>
                      <a:pt x="63" y="250"/>
                      <a:pt x="64" y="250"/>
                    </a:cubicBezTo>
                    <a:cubicBezTo>
                      <a:pt x="65" y="250"/>
                      <a:pt x="66" y="249"/>
                      <a:pt x="66" y="247"/>
                    </a:cubicBezTo>
                    <a:cubicBezTo>
                      <a:pt x="66" y="247"/>
                      <a:pt x="66" y="247"/>
                      <a:pt x="65" y="246"/>
                    </a:cubicBezTo>
                    <a:cubicBezTo>
                      <a:pt x="61" y="236"/>
                      <a:pt x="61" y="236"/>
                      <a:pt x="61" y="236"/>
                    </a:cubicBezTo>
                    <a:cubicBezTo>
                      <a:pt x="66" y="228"/>
                      <a:pt x="66" y="228"/>
                      <a:pt x="66" y="228"/>
                    </a:cubicBezTo>
                    <a:cubicBezTo>
                      <a:pt x="67" y="227"/>
                      <a:pt x="66" y="225"/>
                      <a:pt x="66" y="224"/>
                    </a:cubicBezTo>
                    <a:cubicBezTo>
                      <a:pt x="58" y="216"/>
                      <a:pt x="58" y="216"/>
                      <a:pt x="58" y="216"/>
                    </a:cubicBezTo>
                    <a:cubicBezTo>
                      <a:pt x="66" y="187"/>
                      <a:pt x="66" y="187"/>
                      <a:pt x="66" y="187"/>
                    </a:cubicBezTo>
                    <a:cubicBezTo>
                      <a:pt x="77" y="176"/>
                      <a:pt x="77" y="176"/>
                      <a:pt x="77" y="176"/>
                    </a:cubicBezTo>
                    <a:cubicBezTo>
                      <a:pt x="79" y="247"/>
                      <a:pt x="79" y="247"/>
                      <a:pt x="79" y="247"/>
                    </a:cubicBezTo>
                    <a:cubicBezTo>
                      <a:pt x="79" y="248"/>
                      <a:pt x="79" y="248"/>
                      <a:pt x="79" y="248"/>
                    </a:cubicBezTo>
                    <a:cubicBezTo>
                      <a:pt x="80" y="249"/>
                      <a:pt x="81" y="251"/>
                      <a:pt x="83" y="250"/>
                    </a:cubicBezTo>
                    <a:cubicBezTo>
                      <a:pt x="84" y="250"/>
                      <a:pt x="85" y="249"/>
                      <a:pt x="85" y="247"/>
                    </a:cubicBezTo>
                    <a:cubicBezTo>
                      <a:pt x="85" y="247"/>
                      <a:pt x="85" y="247"/>
                      <a:pt x="85" y="247"/>
                    </a:cubicBezTo>
                    <a:cubicBezTo>
                      <a:pt x="84" y="206"/>
                      <a:pt x="84" y="206"/>
                      <a:pt x="84" y="206"/>
                    </a:cubicBezTo>
                    <a:cubicBezTo>
                      <a:pt x="88" y="203"/>
                      <a:pt x="88" y="203"/>
                      <a:pt x="88" y="203"/>
                    </a:cubicBezTo>
                    <a:cubicBezTo>
                      <a:pt x="91" y="213"/>
                      <a:pt x="91" y="213"/>
                      <a:pt x="91" y="213"/>
                    </a:cubicBezTo>
                    <a:cubicBezTo>
                      <a:pt x="91" y="214"/>
                      <a:pt x="92" y="214"/>
                      <a:pt x="92" y="215"/>
                    </a:cubicBezTo>
                    <a:cubicBezTo>
                      <a:pt x="91" y="247"/>
                      <a:pt x="91" y="247"/>
                      <a:pt x="91" y="247"/>
                    </a:cubicBezTo>
                    <a:cubicBezTo>
                      <a:pt x="91" y="247"/>
                      <a:pt x="91" y="247"/>
                      <a:pt x="91" y="247"/>
                    </a:cubicBezTo>
                    <a:cubicBezTo>
                      <a:pt x="91" y="249"/>
                      <a:pt x="92" y="250"/>
                      <a:pt x="94" y="250"/>
                    </a:cubicBezTo>
                    <a:cubicBezTo>
                      <a:pt x="96" y="251"/>
                      <a:pt x="97" y="249"/>
                      <a:pt x="97" y="248"/>
                    </a:cubicBezTo>
                    <a:cubicBezTo>
                      <a:pt x="97" y="247"/>
                      <a:pt x="97" y="247"/>
                      <a:pt x="97" y="247"/>
                    </a:cubicBezTo>
                    <a:cubicBezTo>
                      <a:pt x="98" y="215"/>
                      <a:pt x="98" y="215"/>
                      <a:pt x="98" y="215"/>
                    </a:cubicBezTo>
                    <a:cubicBezTo>
                      <a:pt x="105" y="215"/>
                      <a:pt x="105" y="215"/>
                      <a:pt x="105" y="215"/>
                    </a:cubicBezTo>
                    <a:cubicBezTo>
                      <a:pt x="106" y="247"/>
                      <a:pt x="106" y="247"/>
                      <a:pt x="106" y="247"/>
                    </a:cubicBezTo>
                    <a:cubicBezTo>
                      <a:pt x="106" y="248"/>
                      <a:pt x="106" y="248"/>
                      <a:pt x="106" y="248"/>
                    </a:cubicBezTo>
                    <a:cubicBezTo>
                      <a:pt x="106" y="249"/>
                      <a:pt x="107" y="250"/>
                      <a:pt x="109" y="250"/>
                    </a:cubicBezTo>
                    <a:cubicBezTo>
                      <a:pt x="109" y="250"/>
                      <a:pt x="109" y="250"/>
                      <a:pt x="109" y="250"/>
                    </a:cubicBezTo>
                    <a:cubicBezTo>
                      <a:pt x="111" y="250"/>
                      <a:pt x="112" y="249"/>
                      <a:pt x="112" y="247"/>
                    </a:cubicBezTo>
                    <a:cubicBezTo>
                      <a:pt x="112" y="247"/>
                      <a:pt x="112" y="247"/>
                      <a:pt x="112" y="247"/>
                    </a:cubicBezTo>
                    <a:cubicBezTo>
                      <a:pt x="111" y="215"/>
                      <a:pt x="111" y="215"/>
                      <a:pt x="111" y="215"/>
                    </a:cubicBezTo>
                    <a:cubicBezTo>
                      <a:pt x="111" y="214"/>
                      <a:pt x="111" y="214"/>
                      <a:pt x="112" y="213"/>
                    </a:cubicBezTo>
                    <a:cubicBezTo>
                      <a:pt x="115" y="203"/>
                      <a:pt x="115" y="203"/>
                      <a:pt x="115" y="203"/>
                    </a:cubicBezTo>
                    <a:cubicBezTo>
                      <a:pt x="119" y="206"/>
                      <a:pt x="119" y="206"/>
                      <a:pt x="119" y="206"/>
                    </a:cubicBezTo>
                    <a:cubicBezTo>
                      <a:pt x="117" y="247"/>
                      <a:pt x="117" y="247"/>
                      <a:pt x="117" y="247"/>
                    </a:cubicBezTo>
                    <a:cubicBezTo>
                      <a:pt x="117" y="247"/>
                      <a:pt x="117" y="247"/>
                      <a:pt x="117" y="247"/>
                    </a:cubicBezTo>
                    <a:cubicBezTo>
                      <a:pt x="117" y="249"/>
                      <a:pt x="119" y="250"/>
                      <a:pt x="120" y="250"/>
                    </a:cubicBezTo>
                    <a:cubicBezTo>
                      <a:pt x="122" y="251"/>
                      <a:pt x="123" y="249"/>
                      <a:pt x="123" y="248"/>
                    </a:cubicBezTo>
                    <a:cubicBezTo>
                      <a:pt x="123" y="247"/>
                      <a:pt x="123" y="247"/>
                      <a:pt x="123" y="247"/>
                    </a:cubicBezTo>
                    <a:cubicBezTo>
                      <a:pt x="126" y="176"/>
                      <a:pt x="126" y="176"/>
                      <a:pt x="126" y="176"/>
                    </a:cubicBezTo>
                    <a:cubicBezTo>
                      <a:pt x="137" y="187"/>
                      <a:pt x="137" y="187"/>
                      <a:pt x="137" y="187"/>
                    </a:cubicBezTo>
                    <a:cubicBezTo>
                      <a:pt x="145" y="216"/>
                      <a:pt x="145" y="216"/>
                      <a:pt x="145" y="216"/>
                    </a:cubicBezTo>
                    <a:cubicBezTo>
                      <a:pt x="137" y="224"/>
                      <a:pt x="137" y="224"/>
                      <a:pt x="137" y="224"/>
                    </a:cubicBezTo>
                    <a:cubicBezTo>
                      <a:pt x="136" y="225"/>
                      <a:pt x="136" y="227"/>
                      <a:pt x="137" y="228"/>
                    </a:cubicBezTo>
                    <a:cubicBezTo>
                      <a:pt x="141" y="236"/>
                      <a:pt x="141" y="236"/>
                      <a:pt x="141" y="236"/>
                    </a:cubicBezTo>
                    <a:cubicBezTo>
                      <a:pt x="137" y="246"/>
                      <a:pt x="137" y="246"/>
                      <a:pt x="137" y="246"/>
                    </a:cubicBezTo>
                    <a:cubicBezTo>
                      <a:pt x="137" y="247"/>
                      <a:pt x="137" y="247"/>
                      <a:pt x="137" y="247"/>
                    </a:cubicBezTo>
                    <a:cubicBezTo>
                      <a:pt x="137" y="249"/>
                      <a:pt x="138" y="250"/>
                      <a:pt x="139" y="250"/>
                    </a:cubicBezTo>
                    <a:cubicBezTo>
                      <a:pt x="140" y="250"/>
                      <a:pt x="140" y="250"/>
                      <a:pt x="140" y="250"/>
                    </a:cubicBezTo>
                    <a:cubicBezTo>
                      <a:pt x="141" y="250"/>
                      <a:pt x="143" y="250"/>
                      <a:pt x="143" y="249"/>
                    </a:cubicBezTo>
                    <a:cubicBezTo>
                      <a:pt x="143" y="247"/>
                      <a:pt x="143" y="247"/>
                      <a:pt x="143" y="247"/>
                    </a:cubicBezTo>
                    <a:cubicBezTo>
                      <a:pt x="148" y="237"/>
                      <a:pt x="148" y="237"/>
                      <a:pt x="148" y="237"/>
                    </a:cubicBezTo>
                    <a:cubicBezTo>
                      <a:pt x="148" y="236"/>
                      <a:pt x="148" y="235"/>
                      <a:pt x="147" y="234"/>
                    </a:cubicBezTo>
                    <a:cubicBezTo>
                      <a:pt x="143" y="227"/>
                      <a:pt x="143" y="227"/>
                      <a:pt x="143" y="227"/>
                    </a:cubicBezTo>
                    <a:cubicBezTo>
                      <a:pt x="150" y="219"/>
                      <a:pt x="150" y="219"/>
                      <a:pt x="150" y="219"/>
                    </a:cubicBezTo>
                    <a:cubicBezTo>
                      <a:pt x="151" y="218"/>
                      <a:pt x="151" y="217"/>
                      <a:pt x="151" y="216"/>
                    </a:cubicBezTo>
                    <a:cubicBezTo>
                      <a:pt x="144" y="189"/>
                      <a:pt x="144" y="189"/>
                      <a:pt x="144" y="189"/>
                    </a:cubicBezTo>
                    <a:cubicBezTo>
                      <a:pt x="158" y="193"/>
                      <a:pt x="158" y="193"/>
                      <a:pt x="158" y="193"/>
                    </a:cubicBezTo>
                    <a:cubicBezTo>
                      <a:pt x="179" y="198"/>
                      <a:pt x="197" y="223"/>
                      <a:pt x="197" y="247"/>
                    </a:cubicBezTo>
                    <a:cubicBezTo>
                      <a:pt x="197" y="247"/>
                      <a:pt x="197" y="247"/>
                      <a:pt x="197" y="247"/>
                    </a:cubicBezTo>
                    <a:cubicBezTo>
                      <a:pt x="197" y="249"/>
                      <a:pt x="198" y="250"/>
                      <a:pt x="200" y="250"/>
                    </a:cubicBezTo>
                    <a:cubicBezTo>
                      <a:pt x="202" y="250"/>
                      <a:pt x="203" y="249"/>
                      <a:pt x="203" y="247"/>
                    </a:cubicBezTo>
                    <a:cubicBezTo>
                      <a:pt x="203" y="220"/>
                      <a:pt x="183" y="193"/>
                      <a:pt x="159" y="187"/>
                    </a:cubicBezTo>
                    <a:cubicBezTo>
                      <a:pt x="140" y="182"/>
                      <a:pt x="140" y="182"/>
                      <a:pt x="140" y="182"/>
                    </a:cubicBezTo>
                    <a:cubicBezTo>
                      <a:pt x="126" y="167"/>
                      <a:pt x="126" y="167"/>
                      <a:pt x="126" y="167"/>
                    </a:cubicBezTo>
                    <a:cubicBezTo>
                      <a:pt x="126" y="167"/>
                      <a:pt x="125" y="167"/>
                      <a:pt x="125" y="167"/>
                    </a:cubicBezTo>
                    <a:cubicBezTo>
                      <a:pt x="123" y="160"/>
                      <a:pt x="123" y="160"/>
                      <a:pt x="123" y="160"/>
                    </a:cubicBezTo>
                    <a:cubicBezTo>
                      <a:pt x="123" y="160"/>
                      <a:pt x="122" y="159"/>
                      <a:pt x="122" y="159"/>
                    </a:cubicBezTo>
                    <a:cubicBezTo>
                      <a:pt x="122" y="159"/>
                      <a:pt x="122" y="159"/>
                      <a:pt x="122" y="159"/>
                    </a:cubicBezTo>
                    <a:cubicBezTo>
                      <a:pt x="122" y="144"/>
                      <a:pt x="122" y="144"/>
                      <a:pt x="122" y="144"/>
                    </a:cubicBezTo>
                    <a:cubicBezTo>
                      <a:pt x="137" y="137"/>
                      <a:pt x="148" y="122"/>
                      <a:pt x="150" y="105"/>
                    </a:cubicBezTo>
                    <a:cubicBezTo>
                      <a:pt x="160" y="104"/>
                      <a:pt x="167" y="97"/>
                      <a:pt x="167" y="87"/>
                    </a:cubicBezTo>
                    <a:cubicBezTo>
                      <a:pt x="167" y="81"/>
                      <a:pt x="164" y="75"/>
                      <a:pt x="159" y="73"/>
                    </a:cubicBezTo>
                    <a:cubicBezTo>
                      <a:pt x="159" y="68"/>
                      <a:pt x="158" y="62"/>
                      <a:pt x="158" y="55"/>
                    </a:cubicBezTo>
                    <a:cubicBezTo>
                      <a:pt x="158" y="55"/>
                      <a:pt x="158" y="55"/>
                      <a:pt x="158" y="54"/>
                    </a:cubicBezTo>
                    <a:cubicBezTo>
                      <a:pt x="158" y="54"/>
                      <a:pt x="158" y="54"/>
                      <a:pt x="158" y="54"/>
                    </a:cubicBezTo>
                    <a:cubicBezTo>
                      <a:pt x="154" y="8"/>
                      <a:pt x="119" y="4"/>
                      <a:pt x="102" y="2"/>
                    </a:cubicBezTo>
                    <a:cubicBezTo>
                      <a:pt x="83" y="0"/>
                      <a:pt x="65" y="3"/>
                      <a:pt x="65" y="4"/>
                    </a:cubicBezTo>
                    <a:cubicBezTo>
                      <a:pt x="64" y="4"/>
                      <a:pt x="63" y="5"/>
                      <a:pt x="62" y="6"/>
                    </a:cubicBezTo>
                    <a:cubicBezTo>
                      <a:pt x="62" y="12"/>
                      <a:pt x="62" y="12"/>
                      <a:pt x="62" y="12"/>
                    </a:cubicBezTo>
                    <a:cubicBezTo>
                      <a:pt x="55" y="13"/>
                      <a:pt x="55" y="13"/>
                      <a:pt x="55" y="13"/>
                    </a:cubicBezTo>
                    <a:cubicBezTo>
                      <a:pt x="54" y="13"/>
                      <a:pt x="53" y="14"/>
                      <a:pt x="53" y="16"/>
                    </a:cubicBezTo>
                    <a:cubicBezTo>
                      <a:pt x="53" y="23"/>
                      <a:pt x="53" y="23"/>
                      <a:pt x="53" y="23"/>
                    </a:cubicBezTo>
                    <a:cubicBezTo>
                      <a:pt x="47" y="25"/>
                      <a:pt x="47" y="25"/>
                      <a:pt x="47" y="25"/>
                    </a:cubicBezTo>
                    <a:cubicBezTo>
                      <a:pt x="45" y="25"/>
                      <a:pt x="45" y="27"/>
                      <a:pt x="45" y="28"/>
                    </a:cubicBezTo>
                    <a:cubicBezTo>
                      <a:pt x="45" y="60"/>
                      <a:pt x="45" y="60"/>
                      <a:pt x="45" y="60"/>
                    </a:cubicBezTo>
                    <a:cubicBezTo>
                      <a:pt x="45" y="71"/>
                      <a:pt x="45" y="71"/>
                      <a:pt x="45" y="71"/>
                    </a:cubicBezTo>
                    <a:cubicBezTo>
                      <a:pt x="45" y="73"/>
                      <a:pt x="45" y="73"/>
                      <a:pt x="45" y="73"/>
                    </a:cubicBezTo>
                    <a:cubicBezTo>
                      <a:pt x="45" y="73"/>
                      <a:pt x="45" y="73"/>
                      <a:pt x="45" y="73"/>
                    </a:cubicBezTo>
                    <a:cubicBezTo>
                      <a:pt x="39" y="75"/>
                      <a:pt x="36" y="81"/>
                      <a:pt x="36" y="87"/>
                    </a:cubicBezTo>
                    <a:cubicBezTo>
                      <a:pt x="36" y="97"/>
                      <a:pt x="43" y="104"/>
                      <a:pt x="52" y="105"/>
                    </a:cubicBezTo>
                    <a:cubicBezTo>
                      <a:pt x="55" y="122"/>
                      <a:pt x="65" y="137"/>
                      <a:pt x="81" y="144"/>
                    </a:cubicBezTo>
                    <a:cubicBezTo>
                      <a:pt x="81" y="159"/>
                      <a:pt x="81" y="159"/>
                      <a:pt x="81" y="159"/>
                    </a:cubicBezTo>
                    <a:cubicBezTo>
                      <a:pt x="81" y="159"/>
                      <a:pt x="81" y="159"/>
                      <a:pt x="81" y="159"/>
                    </a:cubicBezTo>
                    <a:cubicBezTo>
                      <a:pt x="81" y="159"/>
                      <a:pt x="80" y="160"/>
                      <a:pt x="80" y="160"/>
                    </a:cubicBezTo>
                    <a:cubicBezTo>
                      <a:pt x="77" y="167"/>
                      <a:pt x="77" y="167"/>
                      <a:pt x="77" y="167"/>
                    </a:cubicBezTo>
                    <a:cubicBezTo>
                      <a:pt x="77" y="167"/>
                      <a:pt x="77" y="167"/>
                      <a:pt x="77" y="167"/>
                    </a:cubicBezTo>
                    <a:cubicBezTo>
                      <a:pt x="63" y="182"/>
                      <a:pt x="63" y="182"/>
                      <a:pt x="63" y="182"/>
                    </a:cubicBezTo>
                    <a:cubicBezTo>
                      <a:pt x="44" y="187"/>
                      <a:pt x="44" y="187"/>
                      <a:pt x="44" y="187"/>
                    </a:cubicBezTo>
                    <a:cubicBezTo>
                      <a:pt x="20" y="193"/>
                      <a:pt x="0" y="220"/>
                      <a:pt x="0" y="247"/>
                    </a:cubicBezTo>
                    <a:cubicBezTo>
                      <a:pt x="0" y="249"/>
                      <a:pt x="1" y="250"/>
                      <a:pt x="3" y="250"/>
                    </a:cubicBezTo>
                    <a:close/>
                    <a:moveTo>
                      <a:pt x="42" y="87"/>
                    </a:moveTo>
                    <a:cubicBezTo>
                      <a:pt x="42" y="84"/>
                      <a:pt x="44" y="79"/>
                      <a:pt x="47" y="78"/>
                    </a:cubicBezTo>
                    <a:cubicBezTo>
                      <a:pt x="47" y="78"/>
                      <a:pt x="48" y="78"/>
                      <a:pt x="49" y="78"/>
                    </a:cubicBezTo>
                    <a:cubicBezTo>
                      <a:pt x="50" y="78"/>
                      <a:pt x="51" y="78"/>
                      <a:pt x="52" y="79"/>
                    </a:cubicBezTo>
                    <a:cubicBezTo>
                      <a:pt x="52" y="99"/>
                      <a:pt x="52" y="99"/>
                      <a:pt x="52" y="99"/>
                    </a:cubicBezTo>
                    <a:cubicBezTo>
                      <a:pt x="46" y="98"/>
                      <a:pt x="42" y="93"/>
                      <a:pt x="42" y="87"/>
                    </a:cubicBezTo>
                    <a:close/>
                    <a:moveTo>
                      <a:pt x="57" y="27"/>
                    </a:moveTo>
                    <a:cubicBezTo>
                      <a:pt x="58" y="27"/>
                      <a:pt x="59" y="26"/>
                      <a:pt x="59" y="25"/>
                    </a:cubicBezTo>
                    <a:cubicBezTo>
                      <a:pt x="59" y="18"/>
                      <a:pt x="59" y="18"/>
                      <a:pt x="59" y="18"/>
                    </a:cubicBezTo>
                    <a:cubicBezTo>
                      <a:pt x="65" y="17"/>
                      <a:pt x="65" y="17"/>
                      <a:pt x="65" y="17"/>
                    </a:cubicBezTo>
                    <a:cubicBezTo>
                      <a:pt x="66" y="17"/>
                      <a:pt x="67" y="16"/>
                      <a:pt x="67" y="14"/>
                    </a:cubicBezTo>
                    <a:cubicBezTo>
                      <a:pt x="68" y="9"/>
                      <a:pt x="68" y="9"/>
                      <a:pt x="68" y="9"/>
                    </a:cubicBezTo>
                    <a:cubicBezTo>
                      <a:pt x="73" y="8"/>
                      <a:pt x="87" y="7"/>
                      <a:pt x="101" y="8"/>
                    </a:cubicBezTo>
                    <a:cubicBezTo>
                      <a:pt x="126" y="11"/>
                      <a:pt x="149" y="18"/>
                      <a:pt x="152" y="55"/>
                    </a:cubicBezTo>
                    <a:cubicBezTo>
                      <a:pt x="152" y="61"/>
                      <a:pt x="153" y="67"/>
                      <a:pt x="153" y="72"/>
                    </a:cubicBezTo>
                    <a:cubicBezTo>
                      <a:pt x="152" y="72"/>
                      <a:pt x="152" y="72"/>
                      <a:pt x="151" y="73"/>
                    </a:cubicBezTo>
                    <a:cubicBezTo>
                      <a:pt x="151" y="71"/>
                      <a:pt x="151" y="71"/>
                      <a:pt x="151" y="71"/>
                    </a:cubicBezTo>
                    <a:cubicBezTo>
                      <a:pt x="151" y="71"/>
                      <a:pt x="151" y="70"/>
                      <a:pt x="151" y="69"/>
                    </a:cubicBezTo>
                    <a:cubicBezTo>
                      <a:pt x="151" y="69"/>
                      <a:pt x="151" y="69"/>
                      <a:pt x="151" y="69"/>
                    </a:cubicBezTo>
                    <a:cubicBezTo>
                      <a:pt x="151" y="68"/>
                      <a:pt x="151" y="67"/>
                      <a:pt x="150" y="67"/>
                    </a:cubicBezTo>
                    <a:cubicBezTo>
                      <a:pt x="135" y="52"/>
                      <a:pt x="135" y="52"/>
                      <a:pt x="135" y="52"/>
                    </a:cubicBezTo>
                    <a:cubicBezTo>
                      <a:pt x="130" y="35"/>
                      <a:pt x="130" y="35"/>
                      <a:pt x="130" y="35"/>
                    </a:cubicBezTo>
                    <a:cubicBezTo>
                      <a:pt x="129" y="34"/>
                      <a:pt x="128" y="33"/>
                      <a:pt x="127" y="33"/>
                    </a:cubicBezTo>
                    <a:cubicBezTo>
                      <a:pt x="76" y="33"/>
                      <a:pt x="76" y="33"/>
                      <a:pt x="76" y="33"/>
                    </a:cubicBezTo>
                    <a:cubicBezTo>
                      <a:pt x="75" y="33"/>
                      <a:pt x="74" y="34"/>
                      <a:pt x="73" y="35"/>
                    </a:cubicBezTo>
                    <a:cubicBezTo>
                      <a:pt x="67" y="52"/>
                      <a:pt x="67" y="52"/>
                      <a:pt x="67" y="52"/>
                    </a:cubicBezTo>
                    <a:cubicBezTo>
                      <a:pt x="53" y="67"/>
                      <a:pt x="53" y="67"/>
                      <a:pt x="53" y="67"/>
                    </a:cubicBezTo>
                    <a:cubicBezTo>
                      <a:pt x="52" y="67"/>
                      <a:pt x="52" y="68"/>
                      <a:pt x="52" y="69"/>
                    </a:cubicBezTo>
                    <a:cubicBezTo>
                      <a:pt x="52" y="69"/>
                      <a:pt x="52" y="69"/>
                      <a:pt x="52" y="69"/>
                    </a:cubicBezTo>
                    <a:cubicBezTo>
                      <a:pt x="52" y="70"/>
                      <a:pt x="52" y="70"/>
                      <a:pt x="52" y="71"/>
                    </a:cubicBezTo>
                    <a:cubicBezTo>
                      <a:pt x="52" y="73"/>
                      <a:pt x="52" y="73"/>
                      <a:pt x="52" y="73"/>
                    </a:cubicBezTo>
                    <a:cubicBezTo>
                      <a:pt x="52" y="72"/>
                      <a:pt x="51" y="72"/>
                      <a:pt x="51" y="72"/>
                    </a:cubicBezTo>
                    <a:cubicBezTo>
                      <a:pt x="51" y="71"/>
                      <a:pt x="51" y="71"/>
                      <a:pt x="51" y="71"/>
                    </a:cubicBezTo>
                    <a:cubicBezTo>
                      <a:pt x="51" y="60"/>
                      <a:pt x="51" y="60"/>
                      <a:pt x="51" y="60"/>
                    </a:cubicBezTo>
                    <a:cubicBezTo>
                      <a:pt x="51" y="30"/>
                      <a:pt x="51" y="30"/>
                      <a:pt x="51" y="30"/>
                    </a:cubicBezTo>
                    <a:lnTo>
                      <a:pt x="57" y="27"/>
                    </a:lnTo>
                    <a:close/>
                    <a:moveTo>
                      <a:pt x="152" y="99"/>
                    </a:moveTo>
                    <a:cubicBezTo>
                      <a:pt x="152" y="79"/>
                      <a:pt x="152" y="79"/>
                      <a:pt x="152" y="79"/>
                    </a:cubicBezTo>
                    <a:cubicBezTo>
                      <a:pt x="153" y="78"/>
                      <a:pt x="155" y="78"/>
                      <a:pt x="156" y="78"/>
                    </a:cubicBezTo>
                    <a:cubicBezTo>
                      <a:pt x="159" y="79"/>
                      <a:pt x="161" y="84"/>
                      <a:pt x="161" y="87"/>
                    </a:cubicBezTo>
                    <a:cubicBezTo>
                      <a:pt x="161" y="93"/>
                      <a:pt x="157" y="98"/>
                      <a:pt x="152" y="99"/>
                    </a:cubicBezTo>
                    <a:close/>
                    <a:moveTo>
                      <a:pt x="58" y="99"/>
                    </a:moveTo>
                    <a:cubicBezTo>
                      <a:pt x="58" y="71"/>
                      <a:pt x="58" y="71"/>
                      <a:pt x="58" y="71"/>
                    </a:cubicBezTo>
                    <a:cubicBezTo>
                      <a:pt x="58" y="71"/>
                      <a:pt x="58" y="70"/>
                      <a:pt x="58" y="70"/>
                    </a:cubicBezTo>
                    <a:cubicBezTo>
                      <a:pt x="72" y="56"/>
                      <a:pt x="72" y="56"/>
                      <a:pt x="72" y="56"/>
                    </a:cubicBezTo>
                    <a:cubicBezTo>
                      <a:pt x="72" y="56"/>
                      <a:pt x="73" y="55"/>
                      <a:pt x="73" y="55"/>
                    </a:cubicBezTo>
                    <a:cubicBezTo>
                      <a:pt x="78" y="39"/>
                      <a:pt x="78" y="39"/>
                      <a:pt x="78" y="39"/>
                    </a:cubicBezTo>
                    <a:cubicBezTo>
                      <a:pt x="125" y="39"/>
                      <a:pt x="125" y="39"/>
                      <a:pt x="125" y="39"/>
                    </a:cubicBezTo>
                    <a:cubicBezTo>
                      <a:pt x="130" y="55"/>
                      <a:pt x="130" y="55"/>
                      <a:pt x="130" y="55"/>
                    </a:cubicBezTo>
                    <a:cubicBezTo>
                      <a:pt x="130" y="55"/>
                      <a:pt x="130" y="56"/>
                      <a:pt x="131" y="56"/>
                    </a:cubicBezTo>
                    <a:cubicBezTo>
                      <a:pt x="145" y="70"/>
                      <a:pt x="145" y="70"/>
                      <a:pt x="145" y="70"/>
                    </a:cubicBezTo>
                    <a:cubicBezTo>
                      <a:pt x="145" y="70"/>
                      <a:pt x="145" y="71"/>
                      <a:pt x="145" y="71"/>
                    </a:cubicBezTo>
                    <a:cubicBezTo>
                      <a:pt x="145" y="99"/>
                      <a:pt x="145" y="99"/>
                      <a:pt x="145" y="99"/>
                    </a:cubicBezTo>
                    <a:cubicBezTo>
                      <a:pt x="145" y="116"/>
                      <a:pt x="134" y="132"/>
                      <a:pt x="117" y="139"/>
                    </a:cubicBezTo>
                    <a:cubicBezTo>
                      <a:pt x="116" y="139"/>
                      <a:pt x="116" y="140"/>
                      <a:pt x="116" y="142"/>
                    </a:cubicBezTo>
                    <a:cubicBezTo>
                      <a:pt x="116" y="159"/>
                      <a:pt x="116" y="159"/>
                      <a:pt x="116" y="159"/>
                    </a:cubicBezTo>
                    <a:cubicBezTo>
                      <a:pt x="116" y="160"/>
                      <a:pt x="116" y="161"/>
                      <a:pt x="116" y="162"/>
                    </a:cubicBezTo>
                    <a:cubicBezTo>
                      <a:pt x="101" y="184"/>
                      <a:pt x="101" y="184"/>
                      <a:pt x="101" y="184"/>
                    </a:cubicBezTo>
                    <a:cubicBezTo>
                      <a:pt x="87" y="162"/>
                      <a:pt x="87" y="162"/>
                      <a:pt x="87" y="162"/>
                    </a:cubicBezTo>
                    <a:cubicBezTo>
                      <a:pt x="87" y="161"/>
                      <a:pt x="87" y="160"/>
                      <a:pt x="87" y="159"/>
                    </a:cubicBezTo>
                    <a:cubicBezTo>
                      <a:pt x="87" y="142"/>
                      <a:pt x="87" y="142"/>
                      <a:pt x="87" y="142"/>
                    </a:cubicBezTo>
                    <a:cubicBezTo>
                      <a:pt x="87" y="140"/>
                      <a:pt x="87" y="139"/>
                      <a:pt x="85" y="139"/>
                    </a:cubicBezTo>
                    <a:cubicBezTo>
                      <a:pt x="69" y="132"/>
                      <a:pt x="58" y="116"/>
                      <a:pt x="58" y="99"/>
                    </a:cubicBezTo>
                    <a:close/>
                    <a:moveTo>
                      <a:pt x="105" y="189"/>
                    </a:moveTo>
                    <a:cubicBezTo>
                      <a:pt x="119" y="168"/>
                      <a:pt x="119" y="168"/>
                      <a:pt x="119" y="168"/>
                    </a:cubicBezTo>
                    <a:cubicBezTo>
                      <a:pt x="120" y="170"/>
                      <a:pt x="120" y="170"/>
                      <a:pt x="120" y="170"/>
                    </a:cubicBezTo>
                    <a:cubicBezTo>
                      <a:pt x="120" y="171"/>
                      <a:pt x="120" y="171"/>
                      <a:pt x="120" y="171"/>
                    </a:cubicBezTo>
                    <a:cubicBezTo>
                      <a:pt x="119" y="199"/>
                      <a:pt x="119" y="199"/>
                      <a:pt x="119" y="199"/>
                    </a:cubicBezTo>
                    <a:lnTo>
                      <a:pt x="105" y="189"/>
                    </a:lnTo>
                    <a:close/>
                    <a:moveTo>
                      <a:pt x="107" y="209"/>
                    </a:moveTo>
                    <a:cubicBezTo>
                      <a:pt x="96" y="209"/>
                      <a:pt x="96" y="209"/>
                      <a:pt x="96" y="209"/>
                    </a:cubicBezTo>
                    <a:cubicBezTo>
                      <a:pt x="93" y="200"/>
                      <a:pt x="93" y="200"/>
                      <a:pt x="93" y="200"/>
                    </a:cubicBezTo>
                    <a:cubicBezTo>
                      <a:pt x="101" y="194"/>
                      <a:pt x="101" y="194"/>
                      <a:pt x="101" y="194"/>
                    </a:cubicBezTo>
                    <a:cubicBezTo>
                      <a:pt x="110" y="200"/>
                      <a:pt x="110" y="200"/>
                      <a:pt x="110" y="200"/>
                    </a:cubicBezTo>
                    <a:lnTo>
                      <a:pt x="107" y="209"/>
                    </a:lnTo>
                    <a:close/>
                    <a:moveTo>
                      <a:pt x="83" y="171"/>
                    </a:moveTo>
                    <a:cubicBezTo>
                      <a:pt x="83" y="170"/>
                      <a:pt x="83" y="170"/>
                      <a:pt x="83" y="170"/>
                    </a:cubicBezTo>
                    <a:cubicBezTo>
                      <a:pt x="83" y="168"/>
                      <a:pt x="83" y="168"/>
                      <a:pt x="83" y="168"/>
                    </a:cubicBezTo>
                    <a:cubicBezTo>
                      <a:pt x="97" y="189"/>
                      <a:pt x="97" y="189"/>
                      <a:pt x="97" y="189"/>
                    </a:cubicBezTo>
                    <a:cubicBezTo>
                      <a:pt x="84" y="199"/>
                      <a:pt x="84" y="199"/>
                      <a:pt x="84" y="199"/>
                    </a:cubicBezTo>
                    <a:lnTo>
                      <a:pt x="83"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 name="Oval 28">
                <a:extLst>
                  <a:ext uri="{FF2B5EF4-FFF2-40B4-BE49-F238E27FC236}">
                    <a16:creationId xmlns:a16="http://schemas.microsoft.com/office/drawing/2014/main" id="{10F07D2A-15D6-41E6-AF82-CCB31D53B2C1}"/>
                  </a:ext>
                </a:extLst>
              </p:cNvPr>
              <p:cNvSpPr>
                <a:spLocks noChangeArrowheads="1"/>
              </p:cNvSpPr>
              <p:nvPr/>
            </p:nvSpPr>
            <p:spPr bwMode="auto">
              <a:xfrm>
                <a:off x="2159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4" name="Oval 29">
                <a:extLst>
                  <a:ext uri="{FF2B5EF4-FFF2-40B4-BE49-F238E27FC236}">
                    <a16:creationId xmlns:a16="http://schemas.microsoft.com/office/drawing/2014/main" id="{9E057F80-EF60-4D5C-B89B-13A0C0515C37}"/>
                  </a:ext>
                </a:extLst>
              </p:cNvPr>
              <p:cNvSpPr>
                <a:spLocks noChangeArrowheads="1"/>
              </p:cNvSpPr>
              <p:nvPr/>
            </p:nvSpPr>
            <p:spPr bwMode="auto">
              <a:xfrm>
                <a:off x="292100" y="205898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5" name="Freeform 30">
                <a:extLst>
                  <a:ext uri="{FF2B5EF4-FFF2-40B4-BE49-F238E27FC236}">
                    <a16:creationId xmlns:a16="http://schemas.microsoft.com/office/drawing/2014/main" id="{CA093FE2-8CB9-4FE8-B50B-B1BADEBA52AC}"/>
                  </a:ext>
                </a:extLst>
              </p:cNvPr>
              <p:cNvSpPr>
                <a:spLocks/>
              </p:cNvSpPr>
              <p:nvPr/>
            </p:nvSpPr>
            <p:spPr bwMode="auto">
              <a:xfrm>
                <a:off x="1714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6" name="Freeform 31">
                <a:extLst>
                  <a:ext uri="{FF2B5EF4-FFF2-40B4-BE49-F238E27FC236}">
                    <a16:creationId xmlns:a16="http://schemas.microsoft.com/office/drawing/2014/main" id="{0F6CA786-CE73-431F-A03C-644137B7E391}"/>
                  </a:ext>
                </a:extLst>
              </p:cNvPr>
              <p:cNvSpPr>
                <a:spLocks/>
              </p:cNvSpPr>
              <p:nvPr/>
            </p:nvSpPr>
            <p:spPr bwMode="auto">
              <a:xfrm>
                <a:off x="1714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 name="Freeform 32">
                <a:extLst>
                  <a:ext uri="{FF2B5EF4-FFF2-40B4-BE49-F238E27FC236}">
                    <a16:creationId xmlns:a16="http://schemas.microsoft.com/office/drawing/2014/main" id="{AC4A8518-6A85-4EFF-9EA5-D60051F6A0A1}"/>
                  </a:ext>
                </a:extLst>
              </p:cNvPr>
              <p:cNvSpPr>
                <a:spLocks/>
              </p:cNvSpPr>
              <p:nvPr/>
            </p:nvSpPr>
            <p:spPr bwMode="auto">
              <a:xfrm>
                <a:off x="336550" y="2051051"/>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9" name="Freeform 33">
                <a:extLst>
                  <a:ext uri="{FF2B5EF4-FFF2-40B4-BE49-F238E27FC236}">
                    <a16:creationId xmlns:a16="http://schemas.microsoft.com/office/drawing/2014/main" id="{3FF48C3D-874A-4092-B254-862AABD2B1E4}"/>
                  </a:ext>
                </a:extLst>
              </p:cNvPr>
              <p:cNvSpPr>
                <a:spLocks/>
              </p:cNvSpPr>
              <p:nvPr/>
            </p:nvSpPr>
            <p:spPr bwMode="auto">
              <a:xfrm>
                <a:off x="336550" y="2078038"/>
                <a:ext cx="25400"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8" y="6"/>
                      <a:pt x="10" y="5"/>
                      <a:pt x="10" y="3"/>
                    </a:cubicBezTo>
                    <a:cubicBezTo>
                      <a:pt x="10" y="2"/>
                      <a:pt x="8" y="0"/>
                      <a:pt x="7"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0" name="Freeform 34">
                <a:extLst>
                  <a:ext uri="{FF2B5EF4-FFF2-40B4-BE49-F238E27FC236}">
                    <a16:creationId xmlns:a16="http://schemas.microsoft.com/office/drawing/2014/main" id="{E0B39FBD-BCC5-4FA0-BEC7-618E3D422C2B}"/>
                  </a:ext>
                </a:extLst>
              </p:cNvPr>
              <p:cNvSpPr>
                <a:spLocks/>
              </p:cNvSpPr>
              <p:nvPr/>
            </p:nvSpPr>
            <p:spPr bwMode="auto">
              <a:xfrm>
                <a:off x="200025" y="2133601"/>
                <a:ext cx="131763" cy="49213"/>
              </a:xfrm>
              <a:custGeom>
                <a:avLst/>
                <a:gdLst>
                  <a:gd name="T0" fmla="*/ 4 w 50"/>
                  <a:gd name="T1" fmla="*/ 17 h 19"/>
                  <a:gd name="T2" fmla="*/ 6 w 50"/>
                  <a:gd name="T3" fmla="*/ 16 h 19"/>
                  <a:gd name="T4" fmla="*/ 9 w 50"/>
                  <a:gd name="T5" fmla="*/ 12 h 19"/>
                  <a:gd name="T6" fmla="*/ 25 w 50"/>
                  <a:gd name="T7" fmla="*/ 19 h 19"/>
                  <a:gd name="T8" fmla="*/ 25 w 50"/>
                  <a:gd name="T9" fmla="*/ 19 h 19"/>
                  <a:gd name="T10" fmla="*/ 42 w 50"/>
                  <a:gd name="T11" fmla="*/ 12 h 19"/>
                  <a:gd name="T12" fmla="*/ 45 w 50"/>
                  <a:gd name="T13" fmla="*/ 16 h 19"/>
                  <a:gd name="T14" fmla="*/ 47 w 50"/>
                  <a:gd name="T15" fmla="*/ 17 h 19"/>
                  <a:gd name="T16" fmla="*/ 49 w 50"/>
                  <a:gd name="T17" fmla="*/ 16 h 19"/>
                  <a:gd name="T18" fmla="*/ 50 w 50"/>
                  <a:gd name="T19" fmla="*/ 12 h 19"/>
                  <a:gd name="T20" fmla="*/ 42 w 50"/>
                  <a:gd name="T21" fmla="*/ 2 h 19"/>
                  <a:gd name="T22" fmla="*/ 38 w 50"/>
                  <a:gd name="T23" fmla="*/ 1 h 19"/>
                  <a:gd name="T24" fmla="*/ 37 w 50"/>
                  <a:gd name="T25" fmla="*/ 5 h 19"/>
                  <a:gd name="T26" fmla="*/ 39 w 50"/>
                  <a:gd name="T27" fmla="*/ 7 h 19"/>
                  <a:gd name="T28" fmla="*/ 25 w 50"/>
                  <a:gd name="T29" fmla="*/ 13 h 19"/>
                  <a:gd name="T30" fmla="*/ 25 w 50"/>
                  <a:gd name="T31" fmla="*/ 13 h 19"/>
                  <a:gd name="T32" fmla="*/ 12 w 50"/>
                  <a:gd name="T33" fmla="*/ 7 h 19"/>
                  <a:gd name="T34" fmla="*/ 14 w 50"/>
                  <a:gd name="T35" fmla="*/ 5 h 19"/>
                  <a:gd name="T36" fmla="*/ 13 w 50"/>
                  <a:gd name="T37" fmla="*/ 1 h 19"/>
                  <a:gd name="T38" fmla="*/ 9 w 50"/>
                  <a:gd name="T39" fmla="*/ 2 h 19"/>
                  <a:gd name="T40" fmla="*/ 1 w 50"/>
                  <a:gd name="T41" fmla="*/ 12 h 19"/>
                  <a:gd name="T42" fmla="*/ 2 w 50"/>
                  <a:gd name="T43" fmla="*/ 16 h 19"/>
                  <a:gd name="T44" fmla="*/ 4 w 5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9">
                    <a:moveTo>
                      <a:pt x="4" y="17"/>
                    </a:moveTo>
                    <a:cubicBezTo>
                      <a:pt x="5" y="17"/>
                      <a:pt x="6" y="16"/>
                      <a:pt x="6" y="16"/>
                    </a:cubicBezTo>
                    <a:cubicBezTo>
                      <a:pt x="9" y="12"/>
                      <a:pt x="9" y="12"/>
                      <a:pt x="9" y="12"/>
                    </a:cubicBezTo>
                    <a:cubicBezTo>
                      <a:pt x="13" y="16"/>
                      <a:pt x="19" y="19"/>
                      <a:pt x="25" y="19"/>
                    </a:cubicBezTo>
                    <a:cubicBezTo>
                      <a:pt x="25" y="19"/>
                      <a:pt x="25" y="19"/>
                      <a:pt x="25" y="19"/>
                    </a:cubicBezTo>
                    <a:cubicBezTo>
                      <a:pt x="32" y="19"/>
                      <a:pt x="38" y="16"/>
                      <a:pt x="42" y="12"/>
                    </a:cubicBezTo>
                    <a:cubicBezTo>
                      <a:pt x="45" y="16"/>
                      <a:pt x="45" y="16"/>
                      <a:pt x="45" y="16"/>
                    </a:cubicBezTo>
                    <a:cubicBezTo>
                      <a:pt x="45" y="16"/>
                      <a:pt x="46" y="17"/>
                      <a:pt x="47" y="17"/>
                    </a:cubicBezTo>
                    <a:cubicBezTo>
                      <a:pt x="48" y="17"/>
                      <a:pt x="48" y="17"/>
                      <a:pt x="49" y="16"/>
                    </a:cubicBezTo>
                    <a:cubicBezTo>
                      <a:pt x="50" y="15"/>
                      <a:pt x="50" y="13"/>
                      <a:pt x="50" y="12"/>
                    </a:cubicBezTo>
                    <a:cubicBezTo>
                      <a:pt x="42" y="2"/>
                      <a:pt x="42" y="2"/>
                      <a:pt x="42" y="2"/>
                    </a:cubicBezTo>
                    <a:cubicBezTo>
                      <a:pt x="41" y="0"/>
                      <a:pt x="39" y="0"/>
                      <a:pt x="38" y="1"/>
                    </a:cubicBezTo>
                    <a:cubicBezTo>
                      <a:pt x="37" y="2"/>
                      <a:pt x="36" y="4"/>
                      <a:pt x="37" y="5"/>
                    </a:cubicBezTo>
                    <a:cubicBezTo>
                      <a:pt x="39" y="7"/>
                      <a:pt x="39" y="7"/>
                      <a:pt x="39" y="7"/>
                    </a:cubicBezTo>
                    <a:cubicBezTo>
                      <a:pt x="35" y="11"/>
                      <a:pt x="30" y="13"/>
                      <a:pt x="25" y="13"/>
                    </a:cubicBezTo>
                    <a:cubicBezTo>
                      <a:pt x="25" y="13"/>
                      <a:pt x="25" y="13"/>
                      <a:pt x="25" y="13"/>
                    </a:cubicBezTo>
                    <a:cubicBezTo>
                      <a:pt x="20" y="13"/>
                      <a:pt x="16" y="11"/>
                      <a:pt x="12" y="7"/>
                    </a:cubicBezTo>
                    <a:cubicBezTo>
                      <a:pt x="14" y="5"/>
                      <a:pt x="14" y="5"/>
                      <a:pt x="14" y="5"/>
                    </a:cubicBezTo>
                    <a:cubicBezTo>
                      <a:pt x="15" y="4"/>
                      <a:pt x="14" y="2"/>
                      <a:pt x="13" y="1"/>
                    </a:cubicBezTo>
                    <a:cubicBezTo>
                      <a:pt x="12" y="0"/>
                      <a:pt x="10" y="0"/>
                      <a:pt x="9" y="2"/>
                    </a:cubicBezTo>
                    <a:cubicBezTo>
                      <a:pt x="1" y="12"/>
                      <a:pt x="1" y="12"/>
                      <a:pt x="1" y="12"/>
                    </a:cubicBezTo>
                    <a:cubicBezTo>
                      <a:pt x="0" y="13"/>
                      <a:pt x="1" y="15"/>
                      <a:pt x="2" y="16"/>
                    </a:cubicBezTo>
                    <a:cubicBezTo>
                      <a:pt x="3" y="17"/>
                      <a:pt x="3"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sp>
        <p:nvSpPr>
          <p:cNvPr id="26" name="Freeform 192">
            <a:extLst>
              <a:ext uri="{FF2B5EF4-FFF2-40B4-BE49-F238E27FC236}">
                <a16:creationId xmlns:a16="http://schemas.microsoft.com/office/drawing/2014/main" id="{561941D2-D2EB-4D18-BEF9-CF074783535F}"/>
              </a:ext>
            </a:extLst>
          </p:cNvPr>
          <p:cNvSpPr>
            <a:spLocks noChangeAspect="1" noEditPoints="1"/>
          </p:cNvSpPr>
          <p:nvPr/>
        </p:nvSpPr>
        <p:spPr bwMode="auto">
          <a:xfrm>
            <a:off x="5424260" y="3448389"/>
            <a:ext cx="412612" cy="245906"/>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27" name="グループ化 26">
            <a:extLst>
              <a:ext uri="{FF2B5EF4-FFF2-40B4-BE49-F238E27FC236}">
                <a16:creationId xmlns:a16="http://schemas.microsoft.com/office/drawing/2014/main" id="{CD8FCBF1-A3DA-47AA-BC44-2ED52BC90AA1}"/>
              </a:ext>
            </a:extLst>
          </p:cNvPr>
          <p:cNvGrpSpPr>
            <a:grpSpLocks noChangeAspect="1"/>
          </p:cNvGrpSpPr>
          <p:nvPr/>
        </p:nvGrpSpPr>
        <p:grpSpPr>
          <a:xfrm>
            <a:off x="5848663" y="2823688"/>
            <a:ext cx="253988" cy="294736"/>
            <a:chOff x="36552" y="1761377"/>
            <a:chExt cx="526044" cy="669920"/>
          </a:xfrm>
          <a:solidFill>
            <a:schemeClr val="bg1">
              <a:lumMod val="50000"/>
            </a:schemeClr>
          </a:solidFill>
        </p:grpSpPr>
        <p:sp>
          <p:nvSpPr>
            <p:cNvPr id="28" name="Freeform 5">
              <a:extLst>
                <a:ext uri="{FF2B5EF4-FFF2-40B4-BE49-F238E27FC236}">
                  <a16:creationId xmlns:a16="http://schemas.microsoft.com/office/drawing/2014/main" id="{C6530B4F-3A2E-407A-BFC5-0899DE367EA6}"/>
                </a:ext>
              </a:extLst>
            </p:cNvPr>
            <p:cNvSpPr>
              <a:spLocks noEditPoints="1"/>
            </p:cNvSpPr>
            <p:nvPr/>
          </p:nvSpPr>
          <p:spPr bwMode="auto">
            <a:xfrm>
              <a:off x="36552" y="1761377"/>
              <a:ext cx="526044" cy="669920"/>
            </a:xfrm>
            <a:custGeom>
              <a:avLst/>
              <a:gdLst>
                <a:gd name="T0" fmla="*/ 45 w 202"/>
                <a:gd name="T1" fmla="*/ 199 h 257"/>
                <a:gd name="T2" fmla="*/ 67 w 202"/>
                <a:gd name="T3" fmla="*/ 220 h 257"/>
                <a:gd name="T4" fmla="*/ 93 w 202"/>
                <a:gd name="T5" fmla="*/ 208 h 257"/>
                <a:gd name="T6" fmla="*/ 104 w 202"/>
                <a:gd name="T7" fmla="*/ 219 h 257"/>
                <a:gd name="T8" fmla="*/ 133 w 202"/>
                <a:gd name="T9" fmla="*/ 223 h 257"/>
                <a:gd name="T10" fmla="*/ 157 w 202"/>
                <a:gd name="T11" fmla="*/ 199 h 257"/>
                <a:gd name="T12" fmla="*/ 202 w 202"/>
                <a:gd name="T13" fmla="*/ 254 h 257"/>
                <a:gd name="T14" fmla="*/ 132 w 202"/>
                <a:gd name="T15" fmla="*/ 182 h 257"/>
                <a:gd name="T16" fmla="*/ 123 w 202"/>
                <a:gd name="T17" fmla="*/ 173 h 257"/>
                <a:gd name="T18" fmla="*/ 150 w 202"/>
                <a:gd name="T19" fmla="*/ 112 h 257"/>
                <a:gd name="T20" fmla="*/ 159 w 202"/>
                <a:gd name="T21" fmla="*/ 66 h 257"/>
                <a:gd name="T22" fmla="*/ 158 w 202"/>
                <a:gd name="T23" fmla="*/ 37 h 257"/>
                <a:gd name="T24" fmla="*/ 144 w 202"/>
                <a:gd name="T25" fmla="*/ 17 h 257"/>
                <a:gd name="T26" fmla="*/ 56 w 202"/>
                <a:gd name="T27" fmla="*/ 15 h 257"/>
                <a:gd name="T28" fmla="*/ 41 w 202"/>
                <a:gd name="T29" fmla="*/ 37 h 257"/>
                <a:gd name="T30" fmla="*/ 43 w 202"/>
                <a:gd name="T31" fmla="*/ 46 h 257"/>
                <a:gd name="T32" fmla="*/ 46 w 202"/>
                <a:gd name="T33" fmla="*/ 58 h 257"/>
                <a:gd name="T34" fmla="*/ 44 w 202"/>
                <a:gd name="T35" fmla="*/ 79 h 257"/>
                <a:gd name="T36" fmla="*/ 81 w 202"/>
                <a:gd name="T37" fmla="*/ 165 h 257"/>
                <a:gd name="T38" fmla="*/ 74 w 202"/>
                <a:gd name="T39" fmla="*/ 173 h 257"/>
                <a:gd name="T40" fmla="*/ 63 w 202"/>
                <a:gd name="T41" fmla="*/ 188 h 257"/>
                <a:gd name="T42" fmla="*/ 87 w 202"/>
                <a:gd name="T43" fmla="*/ 165 h 257"/>
                <a:gd name="T44" fmla="*/ 57 w 202"/>
                <a:gd name="T45" fmla="*/ 101 h 257"/>
                <a:gd name="T46" fmla="*/ 98 w 202"/>
                <a:gd name="T47" fmla="*/ 85 h 257"/>
                <a:gd name="T48" fmla="*/ 134 w 202"/>
                <a:gd name="T49" fmla="*/ 106 h 257"/>
                <a:gd name="T50" fmla="*/ 115 w 202"/>
                <a:gd name="T51" fmla="*/ 148 h 257"/>
                <a:gd name="T52" fmla="*/ 104 w 202"/>
                <a:gd name="T53" fmla="*/ 204 h 257"/>
                <a:gd name="T54" fmla="*/ 83 w 202"/>
                <a:gd name="T55" fmla="*/ 179 h 257"/>
                <a:gd name="T56" fmla="*/ 65 w 202"/>
                <a:gd name="T57" fmla="*/ 22 h 257"/>
                <a:gd name="T58" fmla="*/ 126 w 202"/>
                <a:gd name="T59" fmla="*/ 17 h 257"/>
                <a:gd name="T60" fmla="*/ 135 w 202"/>
                <a:gd name="T61" fmla="*/ 22 h 257"/>
                <a:gd name="T62" fmla="*/ 148 w 202"/>
                <a:gd name="T63" fmla="*/ 36 h 257"/>
                <a:gd name="T64" fmla="*/ 153 w 202"/>
                <a:gd name="T65" fmla="*/ 77 h 257"/>
                <a:gd name="T66" fmla="*/ 146 w 202"/>
                <a:gd name="T67" fmla="*/ 57 h 257"/>
                <a:gd name="T68" fmla="*/ 103 w 202"/>
                <a:gd name="T69" fmla="*/ 38 h 257"/>
                <a:gd name="T70" fmla="*/ 76 w 202"/>
                <a:gd name="T71" fmla="*/ 33 h 257"/>
                <a:gd name="T72" fmla="*/ 52 w 202"/>
                <a:gd name="T73" fmla="*/ 66 h 257"/>
                <a:gd name="T74" fmla="*/ 50 w 202"/>
                <a:gd name="T75" fmla="*/ 52 h 257"/>
                <a:gd name="T76" fmla="*/ 54 w 202"/>
                <a:gd name="T77" fmla="*/ 42 h 257"/>
                <a:gd name="T78" fmla="*/ 63 w 202"/>
                <a:gd name="T79" fmla="*/ 26 h 257"/>
                <a:gd name="T80" fmla="*/ 92 w 202"/>
                <a:gd name="T81" fmla="*/ 76 h 257"/>
                <a:gd name="T82" fmla="*/ 59 w 202"/>
                <a:gd name="T83" fmla="*/ 91 h 257"/>
                <a:gd name="T84" fmla="*/ 58 w 202"/>
                <a:gd name="T85" fmla="*/ 70 h 257"/>
                <a:gd name="T86" fmla="*/ 120 w 202"/>
                <a:gd name="T87" fmla="*/ 56 h 257"/>
                <a:gd name="T88" fmla="*/ 142 w 202"/>
                <a:gd name="T89" fmla="*/ 69 h 257"/>
                <a:gd name="T90" fmla="*/ 98 w 202"/>
                <a:gd name="T91" fmla="*/ 79 h 257"/>
                <a:gd name="T92" fmla="*/ 111 w 202"/>
                <a:gd name="T93" fmla="*/ 75 h 257"/>
                <a:gd name="T94" fmla="*/ 134 w 202"/>
                <a:gd name="T95" fmla="*/ 100 h 257"/>
                <a:gd name="T96" fmla="*/ 151 w 202"/>
                <a:gd name="T97" fmla="*/ 106 h 257"/>
                <a:gd name="T98" fmla="*/ 151 w 202"/>
                <a:gd name="T99" fmla="*/ 106 h 257"/>
                <a:gd name="T100" fmla="*/ 41 w 202"/>
                <a:gd name="T101" fmla="*/ 94 h 257"/>
                <a:gd name="T102" fmla="*/ 128 w 202"/>
                <a:gd name="T103" fmla="*/ 214 h 257"/>
                <a:gd name="T104" fmla="*/ 91 w 202"/>
                <a:gd name="T105" fmla="*/ 202 h 257"/>
                <a:gd name="T106" fmla="*/ 91 w 202"/>
                <a:gd name="T107" fmla="*/ 2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257">
                  <a:moveTo>
                    <a:pt x="3" y="257"/>
                  </a:moveTo>
                  <a:cubicBezTo>
                    <a:pt x="4" y="257"/>
                    <a:pt x="6" y="256"/>
                    <a:pt x="6" y="254"/>
                  </a:cubicBezTo>
                  <a:cubicBezTo>
                    <a:pt x="6" y="254"/>
                    <a:pt x="6" y="254"/>
                    <a:pt x="6" y="254"/>
                  </a:cubicBezTo>
                  <a:cubicBezTo>
                    <a:pt x="6" y="229"/>
                    <a:pt x="23" y="205"/>
                    <a:pt x="45" y="199"/>
                  </a:cubicBezTo>
                  <a:cubicBezTo>
                    <a:pt x="58" y="196"/>
                    <a:pt x="58" y="196"/>
                    <a:pt x="58" y="196"/>
                  </a:cubicBezTo>
                  <a:cubicBezTo>
                    <a:pt x="65" y="194"/>
                    <a:pt x="65" y="194"/>
                    <a:pt x="65" y="194"/>
                  </a:cubicBezTo>
                  <a:cubicBezTo>
                    <a:pt x="67" y="193"/>
                    <a:pt x="68" y="193"/>
                    <a:pt x="69" y="192"/>
                  </a:cubicBezTo>
                  <a:cubicBezTo>
                    <a:pt x="67" y="220"/>
                    <a:pt x="67" y="220"/>
                    <a:pt x="67" y="220"/>
                  </a:cubicBezTo>
                  <a:cubicBezTo>
                    <a:pt x="67" y="222"/>
                    <a:pt x="68" y="223"/>
                    <a:pt x="69" y="223"/>
                  </a:cubicBezTo>
                  <a:cubicBezTo>
                    <a:pt x="69" y="224"/>
                    <a:pt x="70" y="224"/>
                    <a:pt x="70" y="224"/>
                  </a:cubicBezTo>
                  <a:cubicBezTo>
                    <a:pt x="71" y="224"/>
                    <a:pt x="72" y="223"/>
                    <a:pt x="72" y="223"/>
                  </a:cubicBezTo>
                  <a:cubicBezTo>
                    <a:pt x="93" y="208"/>
                    <a:pt x="93" y="208"/>
                    <a:pt x="93" y="208"/>
                  </a:cubicBezTo>
                  <a:cubicBezTo>
                    <a:pt x="98" y="219"/>
                    <a:pt x="98" y="219"/>
                    <a:pt x="98" y="219"/>
                  </a:cubicBezTo>
                  <a:cubicBezTo>
                    <a:pt x="99" y="219"/>
                    <a:pt x="100" y="220"/>
                    <a:pt x="101" y="220"/>
                  </a:cubicBezTo>
                  <a:cubicBezTo>
                    <a:pt x="101" y="220"/>
                    <a:pt x="101" y="220"/>
                    <a:pt x="101" y="220"/>
                  </a:cubicBezTo>
                  <a:cubicBezTo>
                    <a:pt x="102" y="220"/>
                    <a:pt x="103" y="220"/>
                    <a:pt x="104" y="219"/>
                  </a:cubicBezTo>
                  <a:cubicBezTo>
                    <a:pt x="109" y="208"/>
                    <a:pt x="109" y="208"/>
                    <a:pt x="109" y="208"/>
                  </a:cubicBezTo>
                  <a:cubicBezTo>
                    <a:pt x="130" y="223"/>
                    <a:pt x="130" y="223"/>
                    <a:pt x="130" y="223"/>
                  </a:cubicBezTo>
                  <a:cubicBezTo>
                    <a:pt x="130" y="223"/>
                    <a:pt x="131" y="224"/>
                    <a:pt x="132" y="224"/>
                  </a:cubicBezTo>
                  <a:cubicBezTo>
                    <a:pt x="132" y="224"/>
                    <a:pt x="133" y="224"/>
                    <a:pt x="133" y="223"/>
                  </a:cubicBezTo>
                  <a:cubicBezTo>
                    <a:pt x="134" y="223"/>
                    <a:pt x="135" y="222"/>
                    <a:pt x="135" y="220"/>
                  </a:cubicBezTo>
                  <a:cubicBezTo>
                    <a:pt x="132" y="192"/>
                    <a:pt x="132" y="192"/>
                    <a:pt x="132" y="192"/>
                  </a:cubicBezTo>
                  <a:cubicBezTo>
                    <a:pt x="134" y="193"/>
                    <a:pt x="135" y="193"/>
                    <a:pt x="137" y="194"/>
                  </a:cubicBezTo>
                  <a:cubicBezTo>
                    <a:pt x="157" y="199"/>
                    <a:pt x="157" y="199"/>
                    <a:pt x="157" y="199"/>
                  </a:cubicBezTo>
                  <a:cubicBezTo>
                    <a:pt x="179" y="205"/>
                    <a:pt x="196" y="229"/>
                    <a:pt x="196" y="254"/>
                  </a:cubicBezTo>
                  <a:cubicBezTo>
                    <a:pt x="196" y="254"/>
                    <a:pt x="196" y="254"/>
                    <a:pt x="196" y="254"/>
                  </a:cubicBezTo>
                  <a:cubicBezTo>
                    <a:pt x="196" y="256"/>
                    <a:pt x="198" y="257"/>
                    <a:pt x="199" y="257"/>
                  </a:cubicBezTo>
                  <a:cubicBezTo>
                    <a:pt x="201" y="257"/>
                    <a:pt x="202" y="256"/>
                    <a:pt x="202" y="254"/>
                  </a:cubicBezTo>
                  <a:cubicBezTo>
                    <a:pt x="202" y="227"/>
                    <a:pt x="183" y="200"/>
                    <a:pt x="159" y="193"/>
                  </a:cubicBezTo>
                  <a:cubicBezTo>
                    <a:pt x="138" y="188"/>
                    <a:pt x="138" y="188"/>
                    <a:pt x="138" y="188"/>
                  </a:cubicBezTo>
                  <a:cubicBezTo>
                    <a:pt x="136" y="187"/>
                    <a:pt x="134" y="186"/>
                    <a:pt x="132" y="185"/>
                  </a:cubicBezTo>
                  <a:cubicBezTo>
                    <a:pt x="132" y="182"/>
                    <a:pt x="132" y="182"/>
                    <a:pt x="132" y="182"/>
                  </a:cubicBezTo>
                  <a:cubicBezTo>
                    <a:pt x="132" y="182"/>
                    <a:pt x="132" y="181"/>
                    <a:pt x="132" y="181"/>
                  </a:cubicBezTo>
                  <a:cubicBezTo>
                    <a:pt x="128" y="173"/>
                    <a:pt x="128" y="173"/>
                    <a:pt x="128" y="173"/>
                  </a:cubicBezTo>
                  <a:cubicBezTo>
                    <a:pt x="128" y="172"/>
                    <a:pt x="127" y="172"/>
                    <a:pt x="126" y="172"/>
                  </a:cubicBezTo>
                  <a:cubicBezTo>
                    <a:pt x="125" y="171"/>
                    <a:pt x="124" y="172"/>
                    <a:pt x="123" y="173"/>
                  </a:cubicBezTo>
                  <a:cubicBezTo>
                    <a:pt x="123" y="173"/>
                    <a:pt x="123" y="173"/>
                    <a:pt x="123" y="173"/>
                  </a:cubicBezTo>
                  <a:cubicBezTo>
                    <a:pt x="122" y="171"/>
                    <a:pt x="121" y="168"/>
                    <a:pt x="121" y="165"/>
                  </a:cubicBezTo>
                  <a:cubicBezTo>
                    <a:pt x="121" y="150"/>
                    <a:pt x="121" y="150"/>
                    <a:pt x="121" y="150"/>
                  </a:cubicBezTo>
                  <a:cubicBezTo>
                    <a:pt x="137" y="143"/>
                    <a:pt x="148" y="129"/>
                    <a:pt x="150" y="112"/>
                  </a:cubicBezTo>
                  <a:cubicBezTo>
                    <a:pt x="159" y="111"/>
                    <a:pt x="167" y="103"/>
                    <a:pt x="167" y="94"/>
                  </a:cubicBezTo>
                  <a:cubicBezTo>
                    <a:pt x="167" y="88"/>
                    <a:pt x="164" y="82"/>
                    <a:pt x="159" y="80"/>
                  </a:cubicBezTo>
                  <a:cubicBezTo>
                    <a:pt x="159" y="79"/>
                    <a:pt x="159" y="78"/>
                    <a:pt x="159" y="77"/>
                  </a:cubicBezTo>
                  <a:cubicBezTo>
                    <a:pt x="159" y="66"/>
                    <a:pt x="159" y="66"/>
                    <a:pt x="159" y="66"/>
                  </a:cubicBezTo>
                  <a:cubicBezTo>
                    <a:pt x="159" y="57"/>
                    <a:pt x="157" y="49"/>
                    <a:pt x="153" y="41"/>
                  </a:cubicBezTo>
                  <a:cubicBezTo>
                    <a:pt x="156" y="40"/>
                    <a:pt x="156" y="40"/>
                    <a:pt x="156" y="40"/>
                  </a:cubicBezTo>
                  <a:cubicBezTo>
                    <a:pt x="156" y="40"/>
                    <a:pt x="157" y="40"/>
                    <a:pt x="157" y="39"/>
                  </a:cubicBezTo>
                  <a:cubicBezTo>
                    <a:pt x="158" y="38"/>
                    <a:pt x="158" y="37"/>
                    <a:pt x="158" y="37"/>
                  </a:cubicBezTo>
                  <a:cubicBezTo>
                    <a:pt x="158" y="36"/>
                    <a:pt x="156" y="31"/>
                    <a:pt x="150" y="26"/>
                  </a:cubicBezTo>
                  <a:cubicBezTo>
                    <a:pt x="148" y="24"/>
                    <a:pt x="146" y="22"/>
                    <a:pt x="144" y="21"/>
                  </a:cubicBezTo>
                  <a:cubicBezTo>
                    <a:pt x="144" y="21"/>
                    <a:pt x="144" y="21"/>
                    <a:pt x="144" y="21"/>
                  </a:cubicBezTo>
                  <a:cubicBezTo>
                    <a:pt x="145" y="20"/>
                    <a:pt x="145" y="18"/>
                    <a:pt x="144" y="17"/>
                  </a:cubicBezTo>
                  <a:cubicBezTo>
                    <a:pt x="144" y="16"/>
                    <a:pt x="142" y="13"/>
                    <a:pt x="136" y="11"/>
                  </a:cubicBezTo>
                  <a:cubicBezTo>
                    <a:pt x="132" y="10"/>
                    <a:pt x="129" y="10"/>
                    <a:pt x="127" y="10"/>
                  </a:cubicBezTo>
                  <a:cubicBezTo>
                    <a:pt x="123" y="8"/>
                    <a:pt x="112" y="0"/>
                    <a:pt x="90" y="3"/>
                  </a:cubicBezTo>
                  <a:cubicBezTo>
                    <a:pt x="67" y="6"/>
                    <a:pt x="57" y="15"/>
                    <a:pt x="56" y="15"/>
                  </a:cubicBezTo>
                  <a:cubicBezTo>
                    <a:pt x="55" y="16"/>
                    <a:pt x="55" y="18"/>
                    <a:pt x="56" y="19"/>
                  </a:cubicBezTo>
                  <a:cubicBezTo>
                    <a:pt x="58" y="22"/>
                    <a:pt x="58" y="22"/>
                    <a:pt x="58" y="22"/>
                  </a:cubicBezTo>
                  <a:cubicBezTo>
                    <a:pt x="56" y="23"/>
                    <a:pt x="53" y="25"/>
                    <a:pt x="51" y="27"/>
                  </a:cubicBezTo>
                  <a:cubicBezTo>
                    <a:pt x="45" y="30"/>
                    <a:pt x="41" y="37"/>
                    <a:pt x="41" y="37"/>
                  </a:cubicBezTo>
                  <a:cubicBezTo>
                    <a:pt x="41" y="38"/>
                    <a:pt x="41" y="38"/>
                    <a:pt x="41" y="39"/>
                  </a:cubicBezTo>
                  <a:cubicBezTo>
                    <a:pt x="41" y="40"/>
                    <a:pt x="42" y="41"/>
                    <a:pt x="42" y="41"/>
                  </a:cubicBezTo>
                  <a:cubicBezTo>
                    <a:pt x="46" y="43"/>
                    <a:pt x="46" y="43"/>
                    <a:pt x="46" y="43"/>
                  </a:cubicBezTo>
                  <a:cubicBezTo>
                    <a:pt x="45" y="44"/>
                    <a:pt x="44" y="45"/>
                    <a:pt x="43" y="46"/>
                  </a:cubicBezTo>
                  <a:cubicBezTo>
                    <a:pt x="41" y="50"/>
                    <a:pt x="41" y="55"/>
                    <a:pt x="41" y="55"/>
                  </a:cubicBezTo>
                  <a:cubicBezTo>
                    <a:pt x="41" y="56"/>
                    <a:pt x="41" y="57"/>
                    <a:pt x="41" y="58"/>
                  </a:cubicBezTo>
                  <a:cubicBezTo>
                    <a:pt x="42" y="58"/>
                    <a:pt x="43" y="59"/>
                    <a:pt x="44" y="59"/>
                  </a:cubicBezTo>
                  <a:cubicBezTo>
                    <a:pt x="46" y="58"/>
                    <a:pt x="46" y="58"/>
                    <a:pt x="46" y="58"/>
                  </a:cubicBezTo>
                  <a:cubicBezTo>
                    <a:pt x="46" y="61"/>
                    <a:pt x="46" y="63"/>
                    <a:pt x="46" y="66"/>
                  </a:cubicBezTo>
                  <a:cubicBezTo>
                    <a:pt x="46" y="77"/>
                    <a:pt x="46" y="77"/>
                    <a:pt x="46" y="77"/>
                  </a:cubicBezTo>
                  <a:cubicBezTo>
                    <a:pt x="46" y="78"/>
                    <a:pt x="46" y="78"/>
                    <a:pt x="46" y="79"/>
                  </a:cubicBezTo>
                  <a:cubicBezTo>
                    <a:pt x="45" y="79"/>
                    <a:pt x="45" y="79"/>
                    <a:pt x="44" y="79"/>
                  </a:cubicBezTo>
                  <a:cubicBezTo>
                    <a:pt x="39" y="81"/>
                    <a:pt x="35" y="87"/>
                    <a:pt x="35" y="94"/>
                  </a:cubicBezTo>
                  <a:cubicBezTo>
                    <a:pt x="35" y="103"/>
                    <a:pt x="43" y="111"/>
                    <a:pt x="52" y="112"/>
                  </a:cubicBezTo>
                  <a:cubicBezTo>
                    <a:pt x="54" y="129"/>
                    <a:pt x="65" y="143"/>
                    <a:pt x="81" y="150"/>
                  </a:cubicBezTo>
                  <a:cubicBezTo>
                    <a:pt x="81" y="165"/>
                    <a:pt x="81" y="165"/>
                    <a:pt x="81" y="165"/>
                  </a:cubicBezTo>
                  <a:cubicBezTo>
                    <a:pt x="81" y="168"/>
                    <a:pt x="80" y="171"/>
                    <a:pt x="79" y="173"/>
                  </a:cubicBezTo>
                  <a:cubicBezTo>
                    <a:pt x="79" y="173"/>
                    <a:pt x="79" y="173"/>
                    <a:pt x="79" y="173"/>
                  </a:cubicBezTo>
                  <a:cubicBezTo>
                    <a:pt x="78" y="172"/>
                    <a:pt x="77" y="171"/>
                    <a:pt x="76" y="172"/>
                  </a:cubicBezTo>
                  <a:cubicBezTo>
                    <a:pt x="75" y="172"/>
                    <a:pt x="74" y="172"/>
                    <a:pt x="74" y="173"/>
                  </a:cubicBezTo>
                  <a:cubicBezTo>
                    <a:pt x="70" y="181"/>
                    <a:pt x="70" y="181"/>
                    <a:pt x="70" y="181"/>
                  </a:cubicBezTo>
                  <a:cubicBezTo>
                    <a:pt x="70" y="181"/>
                    <a:pt x="70" y="182"/>
                    <a:pt x="70" y="182"/>
                  </a:cubicBezTo>
                  <a:cubicBezTo>
                    <a:pt x="70" y="185"/>
                    <a:pt x="70" y="185"/>
                    <a:pt x="70" y="185"/>
                  </a:cubicBezTo>
                  <a:cubicBezTo>
                    <a:pt x="68" y="186"/>
                    <a:pt x="66" y="187"/>
                    <a:pt x="63" y="188"/>
                  </a:cubicBezTo>
                  <a:cubicBezTo>
                    <a:pt x="43" y="193"/>
                    <a:pt x="43" y="193"/>
                    <a:pt x="43" y="193"/>
                  </a:cubicBezTo>
                  <a:cubicBezTo>
                    <a:pt x="19" y="200"/>
                    <a:pt x="0" y="227"/>
                    <a:pt x="0" y="254"/>
                  </a:cubicBezTo>
                  <a:cubicBezTo>
                    <a:pt x="0" y="256"/>
                    <a:pt x="1" y="257"/>
                    <a:pt x="3" y="257"/>
                  </a:cubicBezTo>
                  <a:close/>
                  <a:moveTo>
                    <a:pt x="87" y="165"/>
                  </a:moveTo>
                  <a:cubicBezTo>
                    <a:pt x="87" y="148"/>
                    <a:pt x="87" y="148"/>
                    <a:pt x="87" y="148"/>
                  </a:cubicBezTo>
                  <a:cubicBezTo>
                    <a:pt x="87" y="147"/>
                    <a:pt x="86" y="146"/>
                    <a:pt x="85" y="145"/>
                  </a:cubicBezTo>
                  <a:cubicBezTo>
                    <a:pt x="68" y="139"/>
                    <a:pt x="57" y="123"/>
                    <a:pt x="57" y="105"/>
                  </a:cubicBezTo>
                  <a:cubicBezTo>
                    <a:pt x="57" y="101"/>
                    <a:pt x="57" y="101"/>
                    <a:pt x="57" y="101"/>
                  </a:cubicBezTo>
                  <a:cubicBezTo>
                    <a:pt x="60" y="104"/>
                    <a:pt x="64" y="106"/>
                    <a:pt x="68" y="106"/>
                  </a:cubicBezTo>
                  <a:cubicBezTo>
                    <a:pt x="83" y="106"/>
                    <a:pt x="83" y="106"/>
                    <a:pt x="83" y="106"/>
                  </a:cubicBezTo>
                  <a:cubicBezTo>
                    <a:pt x="92" y="106"/>
                    <a:pt x="98" y="99"/>
                    <a:pt x="98" y="91"/>
                  </a:cubicBezTo>
                  <a:cubicBezTo>
                    <a:pt x="98" y="85"/>
                    <a:pt x="98" y="85"/>
                    <a:pt x="98" y="85"/>
                  </a:cubicBezTo>
                  <a:cubicBezTo>
                    <a:pt x="104" y="85"/>
                    <a:pt x="104" y="85"/>
                    <a:pt x="104" y="85"/>
                  </a:cubicBezTo>
                  <a:cubicBezTo>
                    <a:pt x="104" y="91"/>
                    <a:pt x="104" y="91"/>
                    <a:pt x="104" y="91"/>
                  </a:cubicBezTo>
                  <a:cubicBezTo>
                    <a:pt x="104" y="99"/>
                    <a:pt x="110" y="106"/>
                    <a:pt x="119" y="106"/>
                  </a:cubicBezTo>
                  <a:cubicBezTo>
                    <a:pt x="134" y="106"/>
                    <a:pt x="134" y="106"/>
                    <a:pt x="134" y="106"/>
                  </a:cubicBezTo>
                  <a:cubicBezTo>
                    <a:pt x="138" y="106"/>
                    <a:pt x="142" y="104"/>
                    <a:pt x="144" y="101"/>
                  </a:cubicBezTo>
                  <a:cubicBezTo>
                    <a:pt x="144" y="105"/>
                    <a:pt x="144" y="105"/>
                    <a:pt x="144" y="105"/>
                  </a:cubicBezTo>
                  <a:cubicBezTo>
                    <a:pt x="144" y="123"/>
                    <a:pt x="134" y="139"/>
                    <a:pt x="117" y="145"/>
                  </a:cubicBezTo>
                  <a:cubicBezTo>
                    <a:pt x="116" y="146"/>
                    <a:pt x="115" y="147"/>
                    <a:pt x="115" y="148"/>
                  </a:cubicBezTo>
                  <a:cubicBezTo>
                    <a:pt x="115" y="165"/>
                    <a:pt x="115" y="165"/>
                    <a:pt x="115" y="165"/>
                  </a:cubicBezTo>
                  <a:cubicBezTo>
                    <a:pt x="115" y="170"/>
                    <a:pt x="117" y="175"/>
                    <a:pt x="119" y="179"/>
                  </a:cubicBezTo>
                  <a:cubicBezTo>
                    <a:pt x="104" y="201"/>
                    <a:pt x="104" y="201"/>
                    <a:pt x="104" y="201"/>
                  </a:cubicBezTo>
                  <a:cubicBezTo>
                    <a:pt x="104" y="202"/>
                    <a:pt x="104" y="203"/>
                    <a:pt x="104" y="204"/>
                  </a:cubicBezTo>
                  <a:cubicBezTo>
                    <a:pt x="101" y="211"/>
                    <a:pt x="101" y="211"/>
                    <a:pt x="101" y="211"/>
                  </a:cubicBezTo>
                  <a:cubicBezTo>
                    <a:pt x="98" y="204"/>
                    <a:pt x="98" y="204"/>
                    <a:pt x="98" y="204"/>
                  </a:cubicBezTo>
                  <a:cubicBezTo>
                    <a:pt x="98" y="203"/>
                    <a:pt x="98" y="202"/>
                    <a:pt x="97" y="201"/>
                  </a:cubicBezTo>
                  <a:cubicBezTo>
                    <a:pt x="83" y="179"/>
                    <a:pt x="83" y="179"/>
                    <a:pt x="83" y="179"/>
                  </a:cubicBezTo>
                  <a:cubicBezTo>
                    <a:pt x="85" y="175"/>
                    <a:pt x="87" y="170"/>
                    <a:pt x="87" y="165"/>
                  </a:cubicBezTo>
                  <a:close/>
                  <a:moveTo>
                    <a:pt x="63" y="26"/>
                  </a:moveTo>
                  <a:cubicBezTo>
                    <a:pt x="64" y="26"/>
                    <a:pt x="65" y="25"/>
                    <a:pt x="65" y="24"/>
                  </a:cubicBezTo>
                  <a:cubicBezTo>
                    <a:pt x="65" y="24"/>
                    <a:pt x="65" y="23"/>
                    <a:pt x="65" y="22"/>
                  </a:cubicBezTo>
                  <a:cubicBezTo>
                    <a:pt x="62" y="18"/>
                    <a:pt x="62" y="18"/>
                    <a:pt x="62" y="18"/>
                  </a:cubicBezTo>
                  <a:cubicBezTo>
                    <a:pt x="66" y="16"/>
                    <a:pt x="76" y="11"/>
                    <a:pt x="91" y="9"/>
                  </a:cubicBezTo>
                  <a:cubicBezTo>
                    <a:pt x="113" y="6"/>
                    <a:pt x="123" y="15"/>
                    <a:pt x="124" y="16"/>
                  </a:cubicBezTo>
                  <a:cubicBezTo>
                    <a:pt x="124" y="16"/>
                    <a:pt x="125" y="17"/>
                    <a:pt x="126" y="17"/>
                  </a:cubicBezTo>
                  <a:cubicBezTo>
                    <a:pt x="128" y="16"/>
                    <a:pt x="131" y="16"/>
                    <a:pt x="134" y="17"/>
                  </a:cubicBezTo>
                  <a:cubicBezTo>
                    <a:pt x="135" y="17"/>
                    <a:pt x="137" y="18"/>
                    <a:pt x="137" y="19"/>
                  </a:cubicBezTo>
                  <a:cubicBezTo>
                    <a:pt x="136" y="19"/>
                    <a:pt x="136" y="19"/>
                    <a:pt x="136" y="19"/>
                  </a:cubicBezTo>
                  <a:cubicBezTo>
                    <a:pt x="136" y="20"/>
                    <a:pt x="135" y="21"/>
                    <a:pt x="135" y="22"/>
                  </a:cubicBezTo>
                  <a:cubicBezTo>
                    <a:pt x="136" y="23"/>
                    <a:pt x="137" y="24"/>
                    <a:pt x="138" y="25"/>
                  </a:cubicBezTo>
                  <a:cubicBezTo>
                    <a:pt x="138" y="25"/>
                    <a:pt x="141" y="26"/>
                    <a:pt x="146" y="30"/>
                  </a:cubicBezTo>
                  <a:cubicBezTo>
                    <a:pt x="148" y="32"/>
                    <a:pt x="150" y="34"/>
                    <a:pt x="150" y="36"/>
                  </a:cubicBezTo>
                  <a:cubicBezTo>
                    <a:pt x="148" y="36"/>
                    <a:pt x="148" y="36"/>
                    <a:pt x="148" y="36"/>
                  </a:cubicBezTo>
                  <a:cubicBezTo>
                    <a:pt x="147" y="37"/>
                    <a:pt x="147" y="37"/>
                    <a:pt x="146" y="38"/>
                  </a:cubicBezTo>
                  <a:cubicBezTo>
                    <a:pt x="146" y="39"/>
                    <a:pt x="146" y="40"/>
                    <a:pt x="146" y="41"/>
                  </a:cubicBezTo>
                  <a:cubicBezTo>
                    <a:pt x="151" y="48"/>
                    <a:pt x="153" y="57"/>
                    <a:pt x="153" y="66"/>
                  </a:cubicBezTo>
                  <a:cubicBezTo>
                    <a:pt x="153" y="77"/>
                    <a:pt x="153" y="77"/>
                    <a:pt x="153" y="77"/>
                  </a:cubicBezTo>
                  <a:cubicBezTo>
                    <a:pt x="153" y="77"/>
                    <a:pt x="153" y="78"/>
                    <a:pt x="153" y="79"/>
                  </a:cubicBezTo>
                  <a:cubicBezTo>
                    <a:pt x="152" y="79"/>
                    <a:pt x="151" y="79"/>
                    <a:pt x="150" y="79"/>
                  </a:cubicBezTo>
                  <a:cubicBezTo>
                    <a:pt x="150" y="78"/>
                    <a:pt x="150" y="78"/>
                    <a:pt x="150" y="78"/>
                  </a:cubicBezTo>
                  <a:cubicBezTo>
                    <a:pt x="150" y="70"/>
                    <a:pt x="149" y="63"/>
                    <a:pt x="146" y="57"/>
                  </a:cubicBezTo>
                  <a:cubicBezTo>
                    <a:pt x="146" y="57"/>
                    <a:pt x="146" y="57"/>
                    <a:pt x="146" y="56"/>
                  </a:cubicBezTo>
                  <a:cubicBezTo>
                    <a:pt x="146" y="55"/>
                    <a:pt x="145" y="53"/>
                    <a:pt x="144" y="53"/>
                  </a:cubicBezTo>
                  <a:cubicBezTo>
                    <a:pt x="127" y="51"/>
                    <a:pt x="111" y="45"/>
                    <a:pt x="107" y="39"/>
                  </a:cubicBezTo>
                  <a:cubicBezTo>
                    <a:pt x="106" y="38"/>
                    <a:pt x="104" y="38"/>
                    <a:pt x="103" y="38"/>
                  </a:cubicBezTo>
                  <a:cubicBezTo>
                    <a:pt x="102" y="39"/>
                    <a:pt x="101" y="41"/>
                    <a:pt x="102" y="42"/>
                  </a:cubicBezTo>
                  <a:cubicBezTo>
                    <a:pt x="103" y="46"/>
                    <a:pt x="106" y="51"/>
                    <a:pt x="109" y="55"/>
                  </a:cubicBezTo>
                  <a:cubicBezTo>
                    <a:pt x="92" y="53"/>
                    <a:pt x="79" y="45"/>
                    <a:pt x="79" y="36"/>
                  </a:cubicBezTo>
                  <a:cubicBezTo>
                    <a:pt x="79" y="35"/>
                    <a:pt x="78" y="33"/>
                    <a:pt x="76" y="33"/>
                  </a:cubicBezTo>
                  <a:cubicBezTo>
                    <a:pt x="74" y="33"/>
                    <a:pt x="73" y="35"/>
                    <a:pt x="73" y="36"/>
                  </a:cubicBezTo>
                  <a:cubicBezTo>
                    <a:pt x="73" y="36"/>
                    <a:pt x="73" y="37"/>
                    <a:pt x="73" y="37"/>
                  </a:cubicBezTo>
                  <a:cubicBezTo>
                    <a:pt x="61" y="45"/>
                    <a:pt x="52" y="59"/>
                    <a:pt x="52" y="75"/>
                  </a:cubicBezTo>
                  <a:cubicBezTo>
                    <a:pt x="52" y="66"/>
                    <a:pt x="52" y="66"/>
                    <a:pt x="52" y="66"/>
                  </a:cubicBezTo>
                  <a:cubicBezTo>
                    <a:pt x="52" y="63"/>
                    <a:pt x="52" y="59"/>
                    <a:pt x="53" y="56"/>
                  </a:cubicBezTo>
                  <a:cubicBezTo>
                    <a:pt x="53" y="55"/>
                    <a:pt x="53" y="54"/>
                    <a:pt x="52" y="53"/>
                  </a:cubicBezTo>
                  <a:cubicBezTo>
                    <a:pt x="51" y="53"/>
                    <a:pt x="51" y="52"/>
                    <a:pt x="50" y="52"/>
                  </a:cubicBezTo>
                  <a:cubicBezTo>
                    <a:pt x="50" y="52"/>
                    <a:pt x="50" y="52"/>
                    <a:pt x="50" y="52"/>
                  </a:cubicBezTo>
                  <a:cubicBezTo>
                    <a:pt x="47" y="52"/>
                    <a:pt x="47" y="52"/>
                    <a:pt x="47" y="52"/>
                  </a:cubicBezTo>
                  <a:cubicBezTo>
                    <a:pt x="48" y="51"/>
                    <a:pt x="48" y="50"/>
                    <a:pt x="49" y="49"/>
                  </a:cubicBezTo>
                  <a:cubicBezTo>
                    <a:pt x="50" y="46"/>
                    <a:pt x="52" y="44"/>
                    <a:pt x="53" y="44"/>
                  </a:cubicBezTo>
                  <a:cubicBezTo>
                    <a:pt x="53" y="44"/>
                    <a:pt x="54" y="43"/>
                    <a:pt x="54" y="42"/>
                  </a:cubicBezTo>
                  <a:cubicBezTo>
                    <a:pt x="54" y="41"/>
                    <a:pt x="53" y="40"/>
                    <a:pt x="52" y="39"/>
                  </a:cubicBezTo>
                  <a:cubicBezTo>
                    <a:pt x="48" y="37"/>
                    <a:pt x="48" y="37"/>
                    <a:pt x="48" y="37"/>
                  </a:cubicBezTo>
                  <a:cubicBezTo>
                    <a:pt x="50" y="36"/>
                    <a:pt x="52" y="33"/>
                    <a:pt x="54" y="31"/>
                  </a:cubicBezTo>
                  <a:cubicBezTo>
                    <a:pt x="59" y="28"/>
                    <a:pt x="63" y="26"/>
                    <a:pt x="63" y="26"/>
                  </a:cubicBezTo>
                  <a:close/>
                  <a:moveTo>
                    <a:pt x="59" y="76"/>
                  </a:moveTo>
                  <a:cubicBezTo>
                    <a:pt x="59" y="76"/>
                    <a:pt x="60" y="75"/>
                    <a:pt x="60" y="75"/>
                  </a:cubicBezTo>
                  <a:cubicBezTo>
                    <a:pt x="91" y="75"/>
                    <a:pt x="91" y="75"/>
                    <a:pt x="91" y="75"/>
                  </a:cubicBezTo>
                  <a:cubicBezTo>
                    <a:pt x="92" y="75"/>
                    <a:pt x="92" y="76"/>
                    <a:pt x="92" y="76"/>
                  </a:cubicBezTo>
                  <a:cubicBezTo>
                    <a:pt x="92" y="91"/>
                    <a:pt x="92" y="91"/>
                    <a:pt x="92" y="91"/>
                  </a:cubicBezTo>
                  <a:cubicBezTo>
                    <a:pt x="92" y="96"/>
                    <a:pt x="88" y="100"/>
                    <a:pt x="83" y="100"/>
                  </a:cubicBezTo>
                  <a:cubicBezTo>
                    <a:pt x="68" y="100"/>
                    <a:pt x="68" y="100"/>
                    <a:pt x="68" y="100"/>
                  </a:cubicBezTo>
                  <a:cubicBezTo>
                    <a:pt x="63" y="100"/>
                    <a:pt x="59" y="96"/>
                    <a:pt x="59" y="91"/>
                  </a:cubicBezTo>
                  <a:lnTo>
                    <a:pt x="59" y="76"/>
                  </a:lnTo>
                  <a:close/>
                  <a:moveTo>
                    <a:pt x="91" y="69"/>
                  </a:moveTo>
                  <a:cubicBezTo>
                    <a:pt x="60" y="69"/>
                    <a:pt x="60" y="69"/>
                    <a:pt x="60" y="69"/>
                  </a:cubicBezTo>
                  <a:cubicBezTo>
                    <a:pt x="60" y="69"/>
                    <a:pt x="59" y="69"/>
                    <a:pt x="58" y="70"/>
                  </a:cubicBezTo>
                  <a:cubicBezTo>
                    <a:pt x="60" y="59"/>
                    <a:pt x="66" y="49"/>
                    <a:pt x="75" y="43"/>
                  </a:cubicBezTo>
                  <a:cubicBezTo>
                    <a:pt x="80" y="54"/>
                    <a:pt x="97" y="62"/>
                    <a:pt x="119" y="62"/>
                  </a:cubicBezTo>
                  <a:cubicBezTo>
                    <a:pt x="120" y="62"/>
                    <a:pt x="121" y="61"/>
                    <a:pt x="122" y="60"/>
                  </a:cubicBezTo>
                  <a:cubicBezTo>
                    <a:pt x="122" y="58"/>
                    <a:pt x="121" y="57"/>
                    <a:pt x="120" y="56"/>
                  </a:cubicBezTo>
                  <a:cubicBezTo>
                    <a:pt x="118" y="55"/>
                    <a:pt x="116" y="53"/>
                    <a:pt x="114" y="52"/>
                  </a:cubicBezTo>
                  <a:cubicBezTo>
                    <a:pt x="122" y="55"/>
                    <a:pt x="131" y="57"/>
                    <a:pt x="140" y="59"/>
                  </a:cubicBezTo>
                  <a:cubicBezTo>
                    <a:pt x="142" y="62"/>
                    <a:pt x="143" y="66"/>
                    <a:pt x="144" y="70"/>
                  </a:cubicBezTo>
                  <a:cubicBezTo>
                    <a:pt x="143" y="69"/>
                    <a:pt x="142" y="69"/>
                    <a:pt x="142" y="69"/>
                  </a:cubicBezTo>
                  <a:cubicBezTo>
                    <a:pt x="111" y="69"/>
                    <a:pt x="111" y="69"/>
                    <a:pt x="111" y="69"/>
                  </a:cubicBezTo>
                  <a:cubicBezTo>
                    <a:pt x="107" y="69"/>
                    <a:pt x="104" y="72"/>
                    <a:pt x="104" y="76"/>
                  </a:cubicBezTo>
                  <a:cubicBezTo>
                    <a:pt x="104" y="79"/>
                    <a:pt x="104" y="79"/>
                    <a:pt x="104" y="79"/>
                  </a:cubicBezTo>
                  <a:cubicBezTo>
                    <a:pt x="98" y="79"/>
                    <a:pt x="98" y="79"/>
                    <a:pt x="98" y="79"/>
                  </a:cubicBezTo>
                  <a:cubicBezTo>
                    <a:pt x="98" y="76"/>
                    <a:pt x="98" y="76"/>
                    <a:pt x="98" y="76"/>
                  </a:cubicBezTo>
                  <a:cubicBezTo>
                    <a:pt x="98" y="72"/>
                    <a:pt x="95" y="69"/>
                    <a:pt x="91" y="69"/>
                  </a:cubicBezTo>
                  <a:close/>
                  <a:moveTo>
                    <a:pt x="110" y="76"/>
                  </a:moveTo>
                  <a:cubicBezTo>
                    <a:pt x="110" y="76"/>
                    <a:pt x="110" y="75"/>
                    <a:pt x="111" y="75"/>
                  </a:cubicBezTo>
                  <a:cubicBezTo>
                    <a:pt x="142" y="75"/>
                    <a:pt x="142" y="75"/>
                    <a:pt x="142" y="75"/>
                  </a:cubicBezTo>
                  <a:cubicBezTo>
                    <a:pt x="142" y="75"/>
                    <a:pt x="143" y="76"/>
                    <a:pt x="143" y="76"/>
                  </a:cubicBezTo>
                  <a:cubicBezTo>
                    <a:pt x="143" y="91"/>
                    <a:pt x="143" y="91"/>
                    <a:pt x="143" y="91"/>
                  </a:cubicBezTo>
                  <a:cubicBezTo>
                    <a:pt x="143" y="96"/>
                    <a:pt x="138" y="100"/>
                    <a:pt x="134" y="100"/>
                  </a:cubicBezTo>
                  <a:cubicBezTo>
                    <a:pt x="119" y="100"/>
                    <a:pt x="119" y="100"/>
                    <a:pt x="119" y="100"/>
                  </a:cubicBezTo>
                  <a:cubicBezTo>
                    <a:pt x="114" y="100"/>
                    <a:pt x="110" y="96"/>
                    <a:pt x="110" y="91"/>
                  </a:cubicBezTo>
                  <a:lnTo>
                    <a:pt x="110" y="76"/>
                  </a:lnTo>
                  <a:close/>
                  <a:moveTo>
                    <a:pt x="151" y="106"/>
                  </a:moveTo>
                  <a:cubicBezTo>
                    <a:pt x="151" y="86"/>
                    <a:pt x="151" y="86"/>
                    <a:pt x="151" y="86"/>
                  </a:cubicBezTo>
                  <a:cubicBezTo>
                    <a:pt x="153" y="84"/>
                    <a:pt x="154" y="84"/>
                    <a:pt x="156" y="85"/>
                  </a:cubicBezTo>
                  <a:cubicBezTo>
                    <a:pt x="159" y="86"/>
                    <a:pt x="161" y="90"/>
                    <a:pt x="161" y="94"/>
                  </a:cubicBezTo>
                  <a:cubicBezTo>
                    <a:pt x="161" y="99"/>
                    <a:pt x="157" y="104"/>
                    <a:pt x="151" y="106"/>
                  </a:cubicBezTo>
                  <a:close/>
                  <a:moveTo>
                    <a:pt x="48" y="84"/>
                  </a:moveTo>
                  <a:cubicBezTo>
                    <a:pt x="49" y="84"/>
                    <a:pt x="50" y="85"/>
                    <a:pt x="51" y="86"/>
                  </a:cubicBezTo>
                  <a:cubicBezTo>
                    <a:pt x="51" y="106"/>
                    <a:pt x="51" y="106"/>
                    <a:pt x="51" y="106"/>
                  </a:cubicBezTo>
                  <a:cubicBezTo>
                    <a:pt x="45" y="104"/>
                    <a:pt x="41" y="99"/>
                    <a:pt x="41" y="94"/>
                  </a:cubicBezTo>
                  <a:cubicBezTo>
                    <a:pt x="41" y="90"/>
                    <a:pt x="44" y="86"/>
                    <a:pt x="46" y="85"/>
                  </a:cubicBezTo>
                  <a:cubicBezTo>
                    <a:pt x="47" y="85"/>
                    <a:pt x="48" y="84"/>
                    <a:pt x="48" y="84"/>
                  </a:cubicBezTo>
                  <a:close/>
                  <a:moveTo>
                    <a:pt x="126" y="183"/>
                  </a:moveTo>
                  <a:cubicBezTo>
                    <a:pt x="128" y="214"/>
                    <a:pt x="128" y="214"/>
                    <a:pt x="128" y="214"/>
                  </a:cubicBezTo>
                  <a:cubicBezTo>
                    <a:pt x="111" y="202"/>
                    <a:pt x="111" y="202"/>
                    <a:pt x="111" y="202"/>
                  </a:cubicBezTo>
                  <a:cubicBezTo>
                    <a:pt x="125" y="181"/>
                    <a:pt x="125" y="181"/>
                    <a:pt x="125" y="181"/>
                  </a:cubicBezTo>
                  <a:lnTo>
                    <a:pt x="126" y="183"/>
                  </a:lnTo>
                  <a:close/>
                  <a:moveTo>
                    <a:pt x="91" y="202"/>
                  </a:moveTo>
                  <a:cubicBezTo>
                    <a:pt x="74" y="214"/>
                    <a:pt x="74" y="214"/>
                    <a:pt x="74" y="214"/>
                  </a:cubicBezTo>
                  <a:cubicBezTo>
                    <a:pt x="76" y="183"/>
                    <a:pt x="76" y="183"/>
                    <a:pt x="76" y="183"/>
                  </a:cubicBezTo>
                  <a:cubicBezTo>
                    <a:pt x="77" y="181"/>
                    <a:pt x="77" y="181"/>
                    <a:pt x="77" y="181"/>
                  </a:cubicBezTo>
                  <a:lnTo>
                    <a:pt x="9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9" name="Oval 154">
              <a:extLst>
                <a:ext uri="{FF2B5EF4-FFF2-40B4-BE49-F238E27FC236}">
                  <a16:creationId xmlns:a16="http://schemas.microsoft.com/office/drawing/2014/main" id="{2BB19157-838F-4BCE-8A90-5EF601F8558A}"/>
                </a:ext>
              </a:extLst>
            </p:cNvPr>
            <p:cNvSpPr>
              <a:spLocks noChangeArrowheads="1"/>
            </p:cNvSpPr>
            <p:nvPr/>
          </p:nvSpPr>
          <p:spPr bwMode="auto">
            <a:xfrm>
              <a:off x="23662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0" name="Oval 155">
              <a:extLst>
                <a:ext uri="{FF2B5EF4-FFF2-40B4-BE49-F238E27FC236}">
                  <a16:creationId xmlns:a16="http://schemas.microsoft.com/office/drawing/2014/main" id="{830FCBA0-B022-4D6D-B6C3-F54A9A80B503}"/>
                </a:ext>
              </a:extLst>
            </p:cNvPr>
            <p:cNvSpPr>
              <a:spLocks noChangeArrowheads="1"/>
            </p:cNvSpPr>
            <p:nvPr/>
          </p:nvSpPr>
          <p:spPr bwMode="auto">
            <a:xfrm>
              <a:off x="331048" y="1970446"/>
              <a:ext cx="31473" cy="314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1" name="Freeform 156">
              <a:extLst>
                <a:ext uri="{FF2B5EF4-FFF2-40B4-BE49-F238E27FC236}">
                  <a16:creationId xmlns:a16="http://schemas.microsoft.com/office/drawing/2014/main" id="{1EEBA900-0CB4-47E9-86AA-41C8018AB525}"/>
                </a:ext>
              </a:extLst>
            </p:cNvPr>
            <p:cNvSpPr>
              <a:spLocks/>
            </p:cNvSpPr>
            <p:nvPr/>
          </p:nvSpPr>
          <p:spPr bwMode="auto">
            <a:xfrm>
              <a:off x="250118" y="2053624"/>
              <a:ext cx="98914" cy="33722"/>
            </a:xfrm>
            <a:custGeom>
              <a:avLst/>
              <a:gdLst>
                <a:gd name="T0" fmla="*/ 19 w 38"/>
                <a:gd name="T1" fmla="*/ 13 h 13"/>
                <a:gd name="T2" fmla="*/ 19 w 38"/>
                <a:gd name="T3" fmla="*/ 13 h 13"/>
                <a:gd name="T4" fmla="*/ 37 w 38"/>
                <a:gd name="T5" fmla="*/ 6 h 13"/>
                <a:gd name="T6" fmla="*/ 37 w 38"/>
                <a:gd name="T7" fmla="*/ 1 h 13"/>
                <a:gd name="T8" fmla="*/ 32 w 38"/>
                <a:gd name="T9" fmla="*/ 2 h 13"/>
                <a:gd name="T10" fmla="*/ 19 w 38"/>
                <a:gd name="T11" fmla="*/ 7 h 13"/>
                <a:gd name="T12" fmla="*/ 19 w 38"/>
                <a:gd name="T13" fmla="*/ 7 h 13"/>
                <a:gd name="T14" fmla="*/ 6 w 38"/>
                <a:gd name="T15" fmla="*/ 2 h 13"/>
                <a:gd name="T16" fmla="*/ 1 w 38"/>
                <a:gd name="T17" fmla="*/ 2 h 13"/>
                <a:gd name="T18" fmla="*/ 1 w 38"/>
                <a:gd name="T19" fmla="*/ 6 h 13"/>
                <a:gd name="T20" fmla="*/ 19 w 38"/>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3">
                  <a:moveTo>
                    <a:pt x="19" y="13"/>
                  </a:moveTo>
                  <a:cubicBezTo>
                    <a:pt x="19" y="13"/>
                    <a:pt x="19" y="13"/>
                    <a:pt x="19" y="13"/>
                  </a:cubicBezTo>
                  <a:cubicBezTo>
                    <a:pt x="26" y="13"/>
                    <a:pt x="32" y="10"/>
                    <a:pt x="37" y="6"/>
                  </a:cubicBezTo>
                  <a:cubicBezTo>
                    <a:pt x="38" y="5"/>
                    <a:pt x="38" y="3"/>
                    <a:pt x="37" y="1"/>
                  </a:cubicBezTo>
                  <a:cubicBezTo>
                    <a:pt x="35" y="0"/>
                    <a:pt x="34" y="0"/>
                    <a:pt x="32" y="2"/>
                  </a:cubicBezTo>
                  <a:cubicBezTo>
                    <a:pt x="29" y="5"/>
                    <a:pt x="24" y="7"/>
                    <a:pt x="19" y="7"/>
                  </a:cubicBezTo>
                  <a:cubicBezTo>
                    <a:pt x="19" y="7"/>
                    <a:pt x="19" y="7"/>
                    <a:pt x="19" y="7"/>
                  </a:cubicBezTo>
                  <a:cubicBezTo>
                    <a:pt x="14" y="7"/>
                    <a:pt x="9" y="5"/>
                    <a:pt x="6" y="2"/>
                  </a:cubicBezTo>
                  <a:cubicBezTo>
                    <a:pt x="4" y="0"/>
                    <a:pt x="2" y="0"/>
                    <a:pt x="1" y="2"/>
                  </a:cubicBezTo>
                  <a:cubicBezTo>
                    <a:pt x="0" y="3"/>
                    <a:pt x="0" y="5"/>
                    <a:pt x="1" y="6"/>
                  </a:cubicBezTo>
                  <a:cubicBezTo>
                    <a:pt x="6" y="10"/>
                    <a:pt x="12"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grpSp>
        <p:nvGrpSpPr>
          <p:cNvPr id="32" name="グループ化 31">
            <a:extLst>
              <a:ext uri="{FF2B5EF4-FFF2-40B4-BE49-F238E27FC236}">
                <a16:creationId xmlns:a16="http://schemas.microsoft.com/office/drawing/2014/main" id="{5DF926FD-D231-4257-BAAB-378978F00EB2}"/>
              </a:ext>
            </a:extLst>
          </p:cNvPr>
          <p:cNvGrpSpPr>
            <a:grpSpLocks noChangeAspect="1"/>
          </p:cNvGrpSpPr>
          <p:nvPr/>
        </p:nvGrpSpPr>
        <p:grpSpPr>
          <a:xfrm>
            <a:off x="5863156" y="3348204"/>
            <a:ext cx="257539" cy="286357"/>
            <a:chOff x="0" y="1879600"/>
            <a:chExt cx="533400" cy="650875"/>
          </a:xfrm>
          <a:solidFill>
            <a:schemeClr val="bg1">
              <a:lumMod val="50000"/>
            </a:schemeClr>
          </a:solidFill>
        </p:grpSpPr>
        <p:sp>
          <p:nvSpPr>
            <p:cNvPr id="33" name="Freeform 5">
              <a:extLst>
                <a:ext uri="{FF2B5EF4-FFF2-40B4-BE49-F238E27FC236}">
                  <a16:creationId xmlns:a16="http://schemas.microsoft.com/office/drawing/2014/main" id="{8FB9481F-DC23-41E5-9102-934B1976DA94}"/>
                </a:ext>
              </a:extLst>
            </p:cNvPr>
            <p:cNvSpPr>
              <a:spLocks noEditPoints="1"/>
            </p:cNvSpPr>
            <p:nvPr/>
          </p:nvSpPr>
          <p:spPr bwMode="auto">
            <a:xfrm>
              <a:off x="0" y="1879600"/>
              <a:ext cx="533400" cy="650875"/>
            </a:xfrm>
            <a:custGeom>
              <a:avLst/>
              <a:gdLst>
                <a:gd name="T0" fmla="*/ 146 w 203"/>
                <a:gd name="T1" fmla="*/ 171 h 247"/>
                <a:gd name="T2" fmla="*/ 159 w 203"/>
                <a:gd name="T3" fmla="*/ 99 h 247"/>
                <a:gd name="T4" fmla="*/ 158 w 203"/>
                <a:gd name="T5" fmla="*/ 69 h 247"/>
                <a:gd name="T6" fmla="*/ 101 w 203"/>
                <a:gd name="T7" fmla="*/ 0 h 247"/>
                <a:gd name="T8" fmla="*/ 45 w 203"/>
                <a:gd name="T9" fmla="*/ 69 h 247"/>
                <a:gd name="T10" fmla="*/ 44 w 203"/>
                <a:gd name="T11" fmla="*/ 98 h 247"/>
                <a:gd name="T12" fmla="*/ 57 w 203"/>
                <a:gd name="T13" fmla="*/ 171 h 247"/>
                <a:gd name="T14" fmla="*/ 0 w 203"/>
                <a:gd name="T15" fmla="*/ 244 h 247"/>
                <a:gd name="T16" fmla="*/ 45 w 203"/>
                <a:gd name="T17" fmla="*/ 189 h 247"/>
                <a:gd name="T18" fmla="*/ 54 w 203"/>
                <a:gd name="T19" fmla="*/ 207 h 247"/>
                <a:gd name="T20" fmla="*/ 62 w 203"/>
                <a:gd name="T21" fmla="*/ 224 h 247"/>
                <a:gd name="T22" fmla="*/ 68 w 203"/>
                <a:gd name="T23" fmla="*/ 193 h 247"/>
                <a:gd name="T24" fmla="*/ 101 w 203"/>
                <a:gd name="T25" fmla="*/ 198 h 247"/>
                <a:gd name="T26" fmla="*/ 135 w 203"/>
                <a:gd name="T27" fmla="*/ 193 h 247"/>
                <a:gd name="T28" fmla="*/ 141 w 203"/>
                <a:gd name="T29" fmla="*/ 224 h 247"/>
                <a:gd name="T30" fmla="*/ 149 w 203"/>
                <a:gd name="T31" fmla="*/ 207 h 247"/>
                <a:gd name="T32" fmla="*/ 158 w 203"/>
                <a:gd name="T33" fmla="*/ 189 h 247"/>
                <a:gd name="T34" fmla="*/ 203 w 203"/>
                <a:gd name="T35" fmla="*/ 244 h 247"/>
                <a:gd name="T36" fmla="*/ 146 w 203"/>
                <a:gd name="T37" fmla="*/ 202 h 247"/>
                <a:gd name="T38" fmla="*/ 135 w 203"/>
                <a:gd name="T39" fmla="*/ 205 h 247"/>
                <a:gd name="T40" fmla="*/ 122 w 203"/>
                <a:gd name="T41" fmla="*/ 157 h 247"/>
                <a:gd name="T42" fmla="*/ 122 w 203"/>
                <a:gd name="T43" fmla="*/ 151 h 247"/>
                <a:gd name="T44" fmla="*/ 124 w 203"/>
                <a:gd name="T45" fmla="*/ 139 h 247"/>
                <a:gd name="T46" fmla="*/ 153 w 203"/>
                <a:gd name="T47" fmla="*/ 101 h 247"/>
                <a:gd name="T48" fmla="*/ 140 w 203"/>
                <a:gd name="T49" fmla="*/ 171 h 247"/>
                <a:gd name="T50" fmla="*/ 151 w 203"/>
                <a:gd name="T51" fmla="*/ 194 h 247"/>
                <a:gd name="T52" fmla="*/ 71 w 203"/>
                <a:gd name="T53" fmla="*/ 212 h 247"/>
                <a:gd name="T54" fmla="*/ 52 w 203"/>
                <a:gd name="T55" fmla="*/ 194 h 247"/>
                <a:gd name="T56" fmla="*/ 63 w 203"/>
                <a:gd name="T57" fmla="*/ 171 h 247"/>
                <a:gd name="T58" fmla="*/ 49 w 203"/>
                <a:gd name="T59" fmla="*/ 101 h 247"/>
                <a:gd name="T60" fmla="*/ 79 w 203"/>
                <a:gd name="T61" fmla="*/ 139 h 247"/>
                <a:gd name="T62" fmla="*/ 81 w 203"/>
                <a:gd name="T63" fmla="*/ 151 h 247"/>
                <a:gd name="T64" fmla="*/ 81 w 203"/>
                <a:gd name="T65" fmla="*/ 157 h 247"/>
                <a:gd name="T66" fmla="*/ 101 w 203"/>
                <a:gd name="T67" fmla="*/ 6 h 247"/>
                <a:gd name="T68" fmla="*/ 152 w 203"/>
                <a:gd name="T69" fmla="*/ 69 h 247"/>
                <a:gd name="T70" fmla="*/ 151 w 203"/>
                <a:gd name="T71" fmla="*/ 69 h 247"/>
                <a:gd name="T72" fmla="*/ 151 w 203"/>
                <a:gd name="T73" fmla="*/ 67 h 247"/>
                <a:gd name="T74" fmla="*/ 148 w 203"/>
                <a:gd name="T75" fmla="*/ 66 h 247"/>
                <a:gd name="T76" fmla="*/ 84 w 203"/>
                <a:gd name="T77" fmla="*/ 24 h 247"/>
                <a:gd name="T78" fmla="*/ 82 w 203"/>
                <a:gd name="T79" fmla="*/ 14 h 247"/>
                <a:gd name="T80" fmla="*/ 52 w 203"/>
                <a:gd name="T81" fmla="*/ 67 h 247"/>
                <a:gd name="T82" fmla="*/ 51 w 203"/>
                <a:gd name="T83" fmla="*/ 68 h 247"/>
                <a:gd name="T84" fmla="*/ 152 w 203"/>
                <a:gd name="T85" fmla="*/ 95 h 247"/>
                <a:gd name="T86" fmla="*/ 161 w 203"/>
                <a:gd name="T87" fmla="*/ 84 h 247"/>
                <a:gd name="T88" fmla="*/ 52 w 203"/>
                <a:gd name="T89" fmla="*/ 75 h 247"/>
                <a:gd name="T90" fmla="*/ 47 w 203"/>
                <a:gd name="T91" fmla="*/ 75 h 247"/>
                <a:gd name="T92" fmla="*/ 78 w 203"/>
                <a:gd name="T93" fmla="*/ 181 h 247"/>
                <a:gd name="T94" fmla="*/ 87 w 203"/>
                <a:gd name="T95" fmla="*/ 155 h 247"/>
                <a:gd name="T96" fmla="*/ 85 w 203"/>
                <a:gd name="T97" fmla="*/ 135 h 247"/>
                <a:gd name="T98" fmla="*/ 58 w 203"/>
                <a:gd name="T99" fmla="*/ 67 h 247"/>
                <a:gd name="T100" fmla="*/ 145 w 203"/>
                <a:gd name="T101" fmla="*/ 72 h 247"/>
                <a:gd name="T102" fmla="*/ 118 w 203"/>
                <a:gd name="T103" fmla="*/ 135 h 247"/>
                <a:gd name="T104" fmla="*/ 116 w 203"/>
                <a:gd name="T105" fmla="*/ 155 h 247"/>
                <a:gd name="T106" fmla="*/ 116 w 203"/>
                <a:gd name="T107" fmla="*/ 157 h 247"/>
                <a:gd name="T108" fmla="*/ 101 w 203"/>
                <a:gd name="T109"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247">
                  <a:moveTo>
                    <a:pt x="159" y="183"/>
                  </a:moveTo>
                  <a:cubicBezTo>
                    <a:pt x="151" y="181"/>
                    <a:pt x="151" y="181"/>
                    <a:pt x="151" y="181"/>
                  </a:cubicBezTo>
                  <a:cubicBezTo>
                    <a:pt x="148" y="178"/>
                    <a:pt x="146" y="174"/>
                    <a:pt x="146" y="171"/>
                  </a:cubicBezTo>
                  <a:cubicBezTo>
                    <a:pt x="146" y="168"/>
                    <a:pt x="148" y="165"/>
                    <a:pt x="152" y="162"/>
                  </a:cubicBezTo>
                  <a:cubicBezTo>
                    <a:pt x="167" y="151"/>
                    <a:pt x="165" y="135"/>
                    <a:pt x="162" y="115"/>
                  </a:cubicBezTo>
                  <a:cubicBezTo>
                    <a:pt x="161" y="110"/>
                    <a:pt x="160" y="104"/>
                    <a:pt x="159" y="99"/>
                  </a:cubicBezTo>
                  <a:cubicBezTo>
                    <a:pt x="164" y="95"/>
                    <a:pt x="167" y="90"/>
                    <a:pt x="167" y="84"/>
                  </a:cubicBezTo>
                  <a:cubicBezTo>
                    <a:pt x="167" y="77"/>
                    <a:pt x="164" y="71"/>
                    <a:pt x="158" y="69"/>
                  </a:cubicBezTo>
                  <a:cubicBezTo>
                    <a:pt x="158" y="69"/>
                    <a:pt x="158" y="69"/>
                    <a:pt x="158" y="69"/>
                  </a:cubicBezTo>
                  <a:cubicBezTo>
                    <a:pt x="158" y="68"/>
                    <a:pt x="158" y="68"/>
                    <a:pt x="158" y="68"/>
                  </a:cubicBezTo>
                  <a:cubicBezTo>
                    <a:pt x="158" y="57"/>
                    <a:pt x="158" y="57"/>
                    <a:pt x="158" y="57"/>
                  </a:cubicBezTo>
                  <a:cubicBezTo>
                    <a:pt x="158" y="25"/>
                    <a:pt x="133" y="0"/>
                    <a:pt x="101" y="0"/>
                  </a:cubicBezTo>
                  <a:cubicBezTo>
                    <a:pt x="70" y="0"/>
                    <a:pt x="45" y="25"/>
                    <a:pt x="45" y="57"/>
                  </a:cubicBezTo>
                  <a:cubicBezTo>
                    <a:pt x="45" y="68"/>
                    <a:pt x="45" y="68"/>
                    <a:pt x="45" y="68"/>
                  </a:cubicBezTo>
                  <a:cubicBezTo>
                    <a:pt x="45" y="68"/>
                    <a:pt x="45" y="68"/>
                    <a:pt x="45" y="69"/>
                  </a:cubicBezTo>
                  <a:cubicBezTo>
                    <a:pt x="45" y="69"/>
                    <a:pt x="45" y="69"/>
                    <a:pt x="45" y="69"/>
                  </a:cubicBezTo>
                  <a:cubicBezTo>
                    <a:pt x="40" y="71"/>
                    <a:pt x="36" y="77"/>
                    <a:pt x="36" y="84"/>
                  </a:cubicBezTo>
                  <a:cubicBezTo>
                    <a:pt x="36" y="90"/>
                    <a:pt x="39" y="95"/>
                    <a:pt x="44" y="98"/>
                  </a:cubicBezTo>
                  <a:cubicBezTo>
                    <a:pt x="43" y="104"/>
                    <a:pt x="42" y="110"/>
                    <a:pt x="41" y="115"/>
                  </a:cubicBezTo>
                  <a:cubicBezTo>
                    <a:pt x="38" y="135"/>
                    <a:pt x="35" y="151"/>
                    <a:pt x="51" y="162"/>
                  </a:cubicBezTo>
                  <a:cubicBezTo>
                    <a:pt x="55" y="165"/>
                    <a:pt x="57" y="168"/>
                    <a:pt x="57" y="171"/>
                  </a:cubicBezTo>
                  <a:cubicBezTo>
                    <a:pt x="57" y="174"/>
                    <a:pt x="55" y="178"/>
                    <a:pt x="52" y="181"/>
                  </a:cubicBezTo>
                  <a:cubicBezTo>
                    <a:pt x="44" y="183"/>
                    <a:pt x="44" y="183"/>
                    <a:pt x="44" y="183"/>
                  </a:cubicBezTo>
                  <a:cubicBezTo>
                    <a:pt x="20" y="190"/>
                    <a:pt x="0" y="217"/>
                    <a:pt x="0" y="244"/>
                  </a:cubicBezTo>
                  <a:cubicBezTo>
                    <a:pt x="0" y="245"/>
                    <a:pt x="1" y="247"/>
                    <a:pt x="3" y="247"/>
                  </a:cubicBezTo>
                  <a:cubicBezTo>
                    <a:pt x="5" y="247"/>
                    <a:pt x="6" y="245"/>
                    <a:pt x="6" y="244"/>
                  </a:cubicBezTo>
                  <a:cubicBezTo>
                    <a:pt x="6" y="219"/>
                    <a:pt x="24" y="195"/>
                    <a:pt x="45" y="189"/>
                  </a:cubicBezTo>
                  <a:cubicBezTo>
                    <a:pt x="47" y="189"/>
                    <a:pt x="47" y="189"/>
                    <a:pt x="47" y="189"/>
                  </a:cubicBezTo>
                  <a:cubicBezTo>
                    <a:pt x="46" y="190"/>
                    <a:pt x="46" y="192"/>
                    <a:pt x="46" y="194"/>
                  </a:cubicBezTo>
                  <a:cubicBezTo>
                    <a:pt x="46" y="199"/>
                    <a:pt x="49" y="203"/>
                    <a:pt x="54" y="207"/>
                  </a:cubicBezTo>
                  <a:cubicBezTo>
                    <a:pt x="59" y="210"/>
                    <a:pt x="60" y="213"/>
                    <a:pt x="59" y="220"/>
                  </a:cubicBezTo>
                  <a:cubicBezTo>
                    <a:pt x="59" y="221"/>
                    <a:pt x="59" y="222"/>
                    <a:pt x="60" y="222"/>
                  </a:cubicBezTo>
                  <a:cubicBezTo>
                    <a:pt x="60" y="223"/>
                    <a:pt x="61" y="224"/>
                    <a:pt x="62" y="224"/>
                  </a:cubicBezTo>
                  <a:cubicBezTo>
                    <a:pt x="69" y="224"/>
                    <a:pt x="77" y="219"/>
                    <a:pt x="77" y="212"/>
                  </a:cubicBezTo>
                  <a:cubicBezTo>
                    <a:pt x="77" y="206"/>
                    <a:pt x="74" y="203"/>
                    <a:pt x="72" y="201"/>
                  </a:cubicBezTo>
                  <a:cubicBezTo>
                    <a:pt x="71" y="199"/>
                    <a:pt x="68" y="196"/>
                    <a:pt x="68" y="193"/>
                  </a:cubicBezTo>
                  <a:cubicBezTo>
                    <a:pt x="68" y="190"/>
                    <a:pt x="70" y="189"/>
                    <a:pt x="73" y="187"/>
                  </a:cubicBezTo>
                  <a:cubicBezTo>
                    <a:pt x="73" y="186"/>
                    <a:pt x="73" y="186"/>
                    <a:pt x="74" y="186"/>
                  </a:cubicBezTo>
                  <a:cubicBezTo>
                    <a:pt x="81" y="194"/>
                    <a:pt x="91" y="198"/>
                    <a:pt x="101" y="198"/>
                  </a:cubicBezTo>
                  <a:cubicBezTo>
                    <a:pt x="112" y="198"/>
                    <a:pt x="122" y="194"/>
                    <a:pt x="129" y="186"/>
                  </a:cubicBezTo>
                  <a:cubicBezTo>
                    <a:pt x="130" y="186"/>
                    <a:pt x="130" y="186"/>
                    <a:pt x="130" y="187"/>
                  </a:cubicBezTo>
                  <a:cubicBezTo>
                    <a:pt x="133" y="189"/>
                    <a:pt x="135" y="190"/>
                    <a:pt x="135" y="193"/>
                  </a:cubicBezTo>
                  <a:cubicBezTo>
                    <a:pt x="135" y="196"/>
                    <a:pt x="132" y="199"/>
                    <a:pt x="130" y="201"/>
                  </a:cubicBezTo>
                  <a:cubicBezTo>
                    <a:pt x="129" y="203"/>
                    <a:pt x="126" y="206"/>
                    <a:pt x="126" y="212"/>
                  </a:cubicBezTo>
                  <a:cubicBezTo>
                    <a:pt x="126" y="219"/>
                    <a:pt x="134" y="224"/>
                    <a:pt x="141" y="224"/>
                  </a:cubicBezTo>
                  <a:cubicBezTo>
                    <a:pt x="142" y="224"/>
                    <a:pt x="143" y="223"/>
                    <a:pt x="143" y="222"/>
                  </a:cubicBezTo>
                  <a:cubicBezTo>
                    <a:pt x="144" y="222"/>
                    <a:pt x="144" y="221"/>
                    <a:pt x="144" y="220"/>
                  </a:cubicBezTo>
                  <a:cubicBezTo>
                    <a:pt x="143" y="213"/>
                    <a:pt x="144" y="210"/>
                    <a:pt x="149" y="207"/>
                  </a:cubicBezTo>
                  <a:cubicBezTo>
                    <a:pt x="154" y="203"/>
                    <a:pt x="157" y="199"/>
                    <a:pt x="157" y="194"/>
                  </a:cubicBezTo>
                  <a:cubicBezTo>
                    <a:pt x="157" y="192"/>
                    <a:pt x="157" y="190"/>
                    <a:pt x="156" y="189"/>
                  </a:cubicBezTo>
                  <a:cubicBezTo>
                    <a:pt x="158" y="189"/>
                    <a:pt x="158" y="189"/>
                    <a:pt x="158" y="189"/>
                  </a:cubicBezTo>
                  <a:cubicBezTo>
                    <a:pt x="179" y="195"/>
                    <a:pt x="197" y="219"/>
                    <a:pt x="197" y="244"/>
                  </a:cubicBezTo>
                  <a:cubicBezTo>
                    <a:pt x="197" y="245"/>
                    <a:pt x="198" y="247"/>
                    <a:pt x="200" y="247"/>
                  </a:cubicBezTo>
                  <a:cubicBezTo>
                    <a:pt x="202" y="247"/>
                    <a:pt x="203" y="245"/>
                    <a:pt x="203" y="244"/>
                  </a:cubicBezTo>
                  <a:cubicBezTo>
                    <a:pt x="203" y="217"/>
                    <a:pt x="183" y="190"/>
                    <a:pt x="159" y="183"/>
                  </a:cubicBezTo>
                  <a:close/>
                  <a:moveTo>
                    <a:pt x="151" y="194"/>
                  </a:moveTo>
                  <a:cubicBezTo>
                    <a:pt x="151" y="197"/>
                    <a:pt x="149" y="200"/>
                    <a:pt x="146" y="202"/>
                  </a:cubicBezTo>
                  <a:cubicBezTo>
                    <a:pt x="139" y="206"/>
                    <a:pt x="137" y="211"/>
                    <a:pt x="138" y="217"/>
                  </a:cubicBezTo>
                  <a:cubicBezTo>
                    <a:pt x="134" y="216"/>
                    <a:pt x="132" y="214"/>
                    <a:pt x="132" y="212"/>
                  </a:cubicBezTo>
                  <a:cubicBezTo>
                    <a:pt x="132" y="208"/>
                    <a:pt x="134" y="206"/>
                    <a:pt x="135" y="205"/>
                  </a:cubicBezTo>
                  <a:cubicBezTo>
                    <a:pt x="137" y="202"/>
                    <a:pt x="141" y="198"/>
                    <a:pt x="141" y="193"/>
                  </a:cubicBezTo>
                  <a:cubicBezTo>
                    <a:pt x="140" y="188"/>
                    <a:pt x="137" y="185"/>
                    <a:pt x="134" y="182"/>
                  </a:cubicBezTo>
                  <a:cubicBezTo>
                    <a:pt x="129" y="177"/>
                    <a:pt x="122" y="171"/>
                    <a:pt x="122" y="157"/>
                  </a:cubicBezTo>
                  <a:cubicBezTo>
                    <a:pt x="122" y="156"/>
                    <a:pt x="122" y="156"/>
                    <a:pt x="121" y="156"/>
                  </a:cubicBezTo>
                  <a:cubicBezTo>
                    <a:pt x="122" y="155"/>
                    <a:pt x="122" y="155"/>
                    <a:pt x="122" y="155"/>
                  </a:cubicBezTo>
                  <a:cubicBezTo>
                    <a:pt x="122" y="151"/>
                    <a:pt x="122" y="151"/>
                    <a:pt x="122" y="151"/>
                  </a:cubicBezTo>
                  <a:cubicBezTo>
                    <a:pt x="122" y="146"/>
                    <a:pt x="122" y="146"/>
                    <a:pt x="122" y="146"/>
                  </a:cubicBezTo>
                  <a:cubicBezTo>
                    <a:pt x="122" y="140"/>
                    <a:pt x="122" y="140"/>
                    <a:pt x="122" y="140"/>
                  </a:cubicBezTo>
                  <a:cubicBezTo>
                    <a:pt x="123" y="140"/>
                    <a:pt x="123" y="139"/>
                    <a:pt x="124" y="139"/>
                  </a:cubicBezTo>
                  <a:cubicBezTo>
                    <a:pt x="126" y="138"/>
                    <a:pt x="127" y="137"/>
                    <a:pt x="129" y="136"/>
                  </a:cubicBezTo>
                  <a:cubicBezTo>
                    <a:pt x="141" y="128"/>
                    <a:pt x="149" y="116"/>
                    <a:pt x="150" y="102"/>
                  </a:cubicBezTo>
                  <a:cubicBezTo>
                    <a:pt x="151" y="101"/>
                    <a:pt x="152" y="101"/>
                    <a:pt x="153" y="101"/>
                  </a:cubicBezTo>
                  <a:cubicBezTo>
                    <a:pt x="154" y="106"/>
                    <a:pt x="155" y="111"/>
                    <a:pt x="156" y="116"/>
                  </a:cubicBezTo>
                  <a:cubicBezTo>
                    <a:pt x="159" y="136"/>
                    <a:pt x="161" y="148"/>
                    <a:pt x="149" y="157"/>
                  </a:cubicBezTo>
                  <a:cubicBezTo>
                    <a:pt x="143" y="161"/>
                    <a:pt x="140" y="166"/>
                    <a:pt x="140" y="171"/>
                  </a:cubicBezTo>
                  <a:cubicBezTo>
                    <a:pt x="140" y="177"/>
                    <a:pt x="144" y="182"/>
                    <a:pt x="147" y="186"/>
                  </a:cubicBezTo>
                  <a:cubicBezTo>
                    <a:pt x="147" y="186"/>
                    <a:pt x="147" y="186"/>
                    <a:pt x="148" y="186"/>
                  </a:cubicBezTo>
                  <a:cubicBezTo>
                    <a:pt x="149" y="187"/>
                    <a:pt x="151" y="191"/>
                    <a:pt x="151" y="194"/>
                  </a:cubicBezTo>
                  <a:close/>
                  <a:moveTo>
                    <a:pt x="62" y="193"/>
                  </a:moveTo>
                  <a:cubicBezTo>
                    <a:pt x="62" y="198"/>
                    <a:pt x="66" y="202"/>
                    <a:pt x="68" y="205"/>
                  </a:cubicBezTo>
                  <a:cubicBezTo>
                    <a:pt x="69" y="206"/>
                    <a:pt x="71" y="208"/>
                    <a:pt x="71" y="212"/>
                  </a:cubicBezTo>
                  <a:cubicBezTo>
                    <a:pt x="71" y="214"/>
                    <a:pt x="69" y="216"/>
                    <a:pt x="65" y="217"/>
                  </a:cubicBezTo>
                  <a:cubicBezTo>
                    <a:pt x="66" y="211"/>
                    <a:pt x="64" y="206"/>
                    <a:pt x="57" y="202"/>
                  </a:cubicBezTo>
                  <a:cubicBezTo>
                    <a:pt x="54" y="200"/>
                    <a:pt x="52" y="197"/>
                    <a:pt x="52" y="194"/>
                  </a:cubicBezTo>
                  <a:cubicBezTo>
                    <a:pt x="52" y="191"/>
                    <a:pt x="54" y="187"/>
                    <a:pt x="55" y="186"/>
                  </a:cubicBezTo>
                  <a:cubicBezTo>
                    <a:pt x="56" y="186"/>
                    <a:pt x="56" y="186"/>
                    <a:pt x="56" y="186"/>
                  </a:cubicBezTo>
                  <a:cubicBezTo>
                    <a:pt x="59" y="182"/>
                    <a:pt x="63" y="177"/>
                    <a:pt x="63" y="171"/>
                  </a:cubicBezTo>
                  <a:cubicBezTo>
                    <a:pt x="63" y="166"/>
                    <a:pt x="60" y="161"/>
                    <a:pt x="54" y="157"/>
                  </a:cubicBezTo>
                  <a:cubicBezTo>
                    <a:pt x="42" y="148"/>
                    <a:pt x="44" y="136"/>
                    <a:pt x="47" y="116"/>
                  </a:cubicBezTo>
                  <a:cubicBezTo>
                    <a:pt x="48" y="111"/>
                    <a:pt x="49" y="106"/>
                    <a:pt x="49" y="101"/>
                  </a:cubicBezTo>
                  <a:cubicBezTo>
                    <a:pt x="50" y="101"/>
                    <a:pt x="51" y="101"/>
                    <a:pt x="52" y="101"/>
                  </a:cubicBezTo>
                  <a:cubicBezTo>
                    <a:pt x="54" y="116"/>
                    <a:pt x="62" y="128"/>
                    <a:pt x="74" y="136"/>
                  </a:cubicBezTo>
                  <a:cubicBezTo>
                    <a:pt x="76" y="137"/>
                    <a:pt x="77" y="138"/>
                    <a:pt x="79" y="139"/>
                  </a:cubicBezTo>
                  <a:cubicBezTo>
                    <a:pt x="79" y="139"/>
                    <a:pt x="80" y="140"/>
                    <a:pt x="81" y="140"/>
                  </a:cubicBezTo>
                  <a:cubicBezTo>
                    <a:pt x="81" y="146"/>
                    <a:pt x="81" y="146"/>
                    <a:pt x="81" y="146"/>
                  </a:cubicBezTo>
                  <a:cubicBezTo>
                    <a:pt x="81" y="151"/>
                    <a:pt x="81" y="151"/>
                    <a:pt x="81" y="151"/>
                  </a:cubicBezTo>
                  <a:cubicBezTo>
                    <a:pt x="81" y="155"/>
                    <a:pt x="81" y="155"/>
                    <a:pt x="81" y="155"/>
                  </a:cubicBezTo>
                  <a:cubicBezTo>
                    <a:pt x="81" y="155"/>
                    <a:pt x="81" y="155"/>
                    <a:pt x="81" y="156"/>
                  </a:cubicBezTo>
                  <a:cubicBezTo>
                    <a:pt x="81" y="156"/>
                    <a:pt x="81" y="156"/>
                    <a:pt x="81" y="157"/>
                  </a:cubicBezTo>
                  <a:cubicBezTo>
                    <a:pt x="81" y="171"/>
                    <a:pt x="74" y="177"/>
                    <a:pt x="68" y="182"/>
                  </a:cubicBezTo>
                  <a:cubicBezTo>
                    <a:pt x="66" y="185"/>
                    <a:pt x="63" y="188"/>
                    <a:pt x="62" y="193"/>
                  </a:cubicBezTo>
                  <a:close/>
                  <a:moveTo>
                    <a:pt x="101" y="6"/>
                  </a:moveTo>
                  <a:cubicBezTo>
                    <a:pt x="129" y="6"/>
                    <a:pt x="152" y="29"/>
                    <a:pt x="152" y="57"/>
                  </a:cubicBezTo>
                  <a:cubicBezTo>
                    <a:pt x="152" y="68"/>
                    <a:pt x="152" y="68"/>
                    <a:pt x="152" y="68"/>
                  </a:cubicBezTo>
                  <a:cubicBezTo>
                    <a:pt x="152" y="68"/>
                    <a:pt x="152" y="68"/>
                    <a:pt x="152" y="69"/>
                  </a:cubicBezTo>
                  <a:cubicBezTo>
                    <a:pt x="152" y="69"/>
                    <a:pt x="151" y="69"/>
                    <a:pt x="151" y="69"/>
                  </a:cubicBezTo>
                  <a:cubicBezTo>
                    <a:pt x="151" y="69"/>
                    <a:pt x="151" y="69"/>
                    <a:pt x="151" y="69"/>
                  </a:cubicBezTo>
                  <a:cubicBezTo>
                    <a:pt x="151" y="69"/>
                    <a:pt x="151" y="69"/>
                    <a:pt x="151" y="69"/>
                  </a:cubicBezTo>
                  <a:cubicBezTo>
                    <a:pt x="151" y="69"/>
                    <a:pt x="151" y="69"/>
                    <a:pt x="151" y="69"/>
                  </a:cubicBezTo>
                  <a:cubicBezTo>
                    <a:pt x="151" y="67"/>
                    <a:pt x="151" y="67"/>
                    <a:pt x="151" y="67"/>
                  </a:cubicBezTo>
                  <a:cubicBezTo>
                    <a:pt x="151" y="67"/>
                    <a:pt x="151" y="67"/>
                    <a:pt x="151" y="67"/>
                  </a:cubicBezTo>
                  <a:cubicBezTo>
                    <a:pt x="151" y="67"/>
                    <a:pt x="151" y="68"/>
                    <a:pt x="151" y="68"/>
                  </a:cubicBezTo>
                  <a:cubicBezTo>
                    <a:pt x="151" y="67"/>
                    <a:pt x="149" y="66"/>
                    <a:pt x="148" y="66"/>
                  </a:cubicBezTo>
                  <a:cubicBezTo>
                    <a:pt x="148" y="66"/>
                    <a:pt x="148" y="66"/>
                    <a:pt x="148" y="66"/>
                  </a:cubicBezTo>
                  <a:cubicBezTo>
                    <a:pt x="141" y="66"/>
                    <a:pt x="133" y="65"/>
                    <a:pt x="126" y="63"/>
                  </a:cubicBezTo>
                  <a:cubicBezTo>
                    <a:pt x="101" y="56"/>
                    <a:pt x="82" y="41"/>
                    <a:pt x="83" y="27"/>
                  </a:cubicBezTo>
                  <a:cubicBezTo>
                    <a:pt x="83" y="26"/>
                    <a:pt x="83" y="25"/>
                    <a:pt x="84" y="24"/>
                  </a:cubicBezTo>
                  <a:cubicBezTo>
                    <a:pt x="84" y="22"/>
                    <a:pt x="85" y="20"/>
                    <a:pt x="87" y="18"/>
                  </a:cubicBezTo>
                  <a:cubicBezTo>
                    <a:pt x="88" y="17"/>
                    <a:pt x="88" y="15"/>
                    <a:pt x="86" y="14"/>
                  </a:cubicBezTo>
                  <a:cubicBezTo>
                    <a:pt x="85" y="13"/>
                    <a:pt x="83" y="13"/>
                    <a:pt x="82" y="14"/>
                  </a:cubicBezTo>
                  <a:cubicBezTo>
                    <a:pt x="80" y="17"/>
                    <a:pt x="78" y="19"/>
                    <a:pt x="78" y="22"/>
                  </a:cubicBezTo>
                  <a:cubicBezTo>
                    <a:pt x="78" y="23"/>
                    <a:pt x="78" y="23"/>
                    <a:pt x="77" y="24"/>
                  </a:cubicBezTo>
                  <a:cubicBezTo>
                    <a:pt x="62" y="33"/>
                    <a:pt x="52" y="49"/>
                    <a:pt x="52" y="67"/>
                  </a:cubicBezTo>
                  <a:cubicBezTo>
                    <a:pt x="52" y="69"/>
                    <a:pt x="52" y="69"/>
                    <a:pt x="52" y="69"/>
                  </a:cubicBezTo>
                  <a:cubicBezTo>
                    <a:pt x="52" y="69"/>
                    <a:pt x="51" y="69"/>
                    <a:pt x="51" y="68"/>
                  </a:cubicBezTo>
                  <a:cubicBezTo>
                    <a:pt x="51" y="68"/>
                    <a:pt x="51" y="68"/>
                    <a:pt x="51" y="68"/>
                  </a:cubicBezTo>
                  <a:cubicBezTo>
                    <a:pt x="51" y="57"/>
                    <a:pt x="51" y="57"/>
                    <a:pt x="51" y="57"/>
                  </a:cubicBezTo>
                  <a:cubicBezTo>
                    <a:pt x="51" y="29"/>
                    <a:pt x="74" y="6"/>
                    <a:pt x="101" y="6"/>
                  </a:cubicBezTo>
                  <a:close/>
                  <a:moveTo>
                    <a:pt x="152" y="95"/>
                  </a:moveTo>
                  <a:cubicBezTo>
                    <a:pt x="152" y="75"/>
                    <a:pt x="152" y="75"/>
                    <a:pt x="152" y="75"/>
                  </a:cubicBezTo>
                  <a:cubicBezTo>
                    <a:pt x="153" y="74"/>
                    <a:pt x="155" y="74"/>
                    <a:pt x="156" y="75"/>
                  </a:cubicBezTo>
                  <a:cubicBezTo>
                    <a:pt x="159" y="76"/>
                    <a:pt x="161" y="80"/>
                    <a:pt x="161" y="84"/>
                  </a:cubicBezTo>
                  <a:cubicBezTo>
                    <a:pt x="161" y="89"/>
                    <a:pt x="157" y="94"/>
                    <a:pt x="152" y="95"/>
                  </a:cubicBezTo>
                  <a:close/>
                  <a:moveTo>
                    <a:pt x="49" y="74"/>
                  </a:moveTo>
                  <a:cubicBezTo>
                    <a:pt x="50" y="74"/>
                    <a:pt x="51" y="75"/>
                    <a:pt x="52" y="75"/>
                  </a:cubicBezTo>
                  <a:cubicBezTo>
                    <a:pt x="52" y="95"/>
                    <a:pt x="52" y="95"/>
                    <a:pt x="52" y="95"/>
                  </a:cubicBezTo>
                  <a:cubicBezTo>
                    <a:pt x="46" y="94"/>
                    <a:pt x="42" y="89"/>
                    <a:pt x="42" y="84"/>
                  </a:cubicBezTo>
                  <a:cubicBezTo>
                    <a:pt x="42" y="80"/>
                    <a:pt x="44" y="76"/>
                    <a:pt x="47" y="75"/>
                  </a:cubicBezTo>
                  <a:cubicBezTo>
                    <a:pt x="47" y="74"/>
                    <a:pt x="48" y="74"/>
                    <a:pt x="49" y="74"/>
                  </a:cubicBezTo>
                  <a:close/>
                  <a:moveTo>
                    <a:pt x="101" y="192"/>
                  </a:moveTo>
                  <a:cubicBezTo>
                    <a:pt x="92" y="192"/>
                    <a:pt x="84" y="188"/>
                    <a:pt x="78" y="181"/>
                  </a:cubicBezTo>
                  <a:cubicBezTo>
                    <a:pt x="83" y="176"/>
                    <a:pt x="87" y="168"/>
                    <a:pt x="87" y="157"/>
                  </a:cubicBezTo>
                  <a:cubicBezTo>
                    <a:pt x="87" y="157"/>
                    <a:pt x="87" y="157"/>
                    <a:pt x="87" y="157"/>
                  </a:cubicBezTo>
                  <a:cubicBezTo>
                    <a:pt x="87" y="156"/>
                    <a:pt x="87" y="156"/>
                    <a:pt x="87" y="155"/>
                  </a:cubicBezTo>
                  <a:cubicBezTo>
                    <a:pt x="87" y="155"/>
                    <a:pt x="87" y="155"/>
                    <a:pt x="87" y="155"/>
                  </a:cubicBezTo>
                  <a:cubicBezTo>
                    <a:pt x="87" y="138"/>
                    <a:pt x="87" y="138"/>
                    <a:pt x="87" y="138"/>
                  </a:cubicBezTo>
                  <a:cubicBezTo>
                    <a:pt x="87" y="137"/>
                    <a:pt x="87" y="136"/>
                    <a:pt x="85" y="135"/>
                  </a:cubicBezTo>
                  <a:cubicBezTo>
                    <a:pt x="69" y="129"/>
                    <a:pt x="58" y="113"/>
                    <a:pt x="58" y="95"/>
                  </a:cubicBezTo>
                  <a:cubicBezTo>
                    <a:pt x="58" y="72"/>
                    <a:pt x="58" y="72"/>
                    <a:pt x="58" y="72"/>
                  </a:cubicBezTo>
                  <a:cubicBezTo>
                    <a:pt x="58" y="67"/>
                    <a:pt x="58" y="67"/>
                    <a:pt x="58" y="67"/>
                  </a:cubicBezTo>
                  <a:cubicBezTo>
                    <a:pt x="58" y="52"/>
                    <a:pt x="66" y="39"/>
                    <a:pt x="77" y="31"/>
                  </a:cubicBezTo>
                  <a:cubicBezTo>
                    <a:pt x="80" y="47"/>
                    <a:pt x="99" y="62"/>
                    <a:pt x="124" y="69"/>
                  </a:cubicBezTo>
                  <a:cubicBezTo>
                    <a:pt x="131" y="70"/>
                    <a:pt x="138" y="71"/>
                    <a:pt x="145" y="72"/>
                  </a:cubicBezTo>
                  <a:cubicBezTo>
                    <a:pt x="145" y="72"/>
                    <a:pt x="145" y="72"/>
                    <a:pt x="145" y="72"/>
                  </a:cubicBezTo>
                  <a:cubicBezTo>
                    <a:pt x="145" y="95"/>
                    <a:pt x="145" y="95"/>
                    <a:pt x="145" y="95"/>
                  </a:cubicBezTo>
                  <a:cubicBezTo>
                    <a:pt x="145" y="113"/>
                    <a:pt x="134" y="129"/>
                    <a:pt x="118" y="135"/>
                  </a:cubicBezTo>
                  <a:cubicBezTo>
                    <a:pt x="116" y="136"/>
                    <a:pt x="116" y="137"/>
                    <a:pt x="116" y="138"/>
                  </a:cubicBezTo>
                  <a:cubicBezTo>
                    <a:pt x="116" y="155"/>
                    <a:pt x="116" y="155"/>
                    <a:pt x="116" y="155"/>
                  </a:cubicBezTo>
                  <a:cubicBezTo>
                    <a:pt x="116" y="155"/>
                    <a:pt x="116" y="155"/>
                    <a:pt x="116" y="155"/>
                  </a:cubicBezTo>
                  <a:cubicBezTo>
                    <a:pt x="116" y="156"/>
                    <a:pt x="116" y="156"/>
                    <a:pt x="116" y="157"/>
                  </a:cubicBezTo>
                  <a:cubicBezTo>
                    <a:pt x="116" y="157"/>
                    <a:pt x="116" y="157"/>
                    <a:pt x="116" y="157"/>
                  </a:cubicBezTo>
                  <a:cubicBezTo>
                    <a:pt x="116" y="157"/>
                    <a:pt x="116" y="157"/>
                    <a:pt x="116" y="157"/>
                  </a:cubicBezTo>
                  <a:cubicBezTo>
                    <a:pt x="116" y="157"/>
                    <a:pt x="116" y="157"/>
                    <a:pt x="116" y="157"/>
                  </a:cubicBezTo>
                  <a:cubicBezTo>
                    <a:pt x="116" y="169"/>
                    <a:pt x="120" y="176"/>
                    <a:pt x="125" y="181"/>
                  </a:cubicBezTo>
                  <a:cubicBezTo>
                    <a:pt x="119" y="188"/>
                    <a:pt x="111" y="192"/>
                    <a:pt x="10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4" name="Oval 120">
              <a:extLst>
                <a:ext uri="{FF2B5EF4-FFF2-40B4-BE49-F238E27FC236}">
                  <a16:creationId xmlns:a16="http://schemas.microsoft.com/office/drawing/2014/main" id="{C42F5293-E211-4B24-B16C-036EEF915D79}"/>
                </a:ext>
              </a:extLst>
            </p:cNvPr>
            <p:cNvSpPr>
              <a:spLocks noChangeArrowheads="1"/>
            </p:cNvSpPr>
            <p:nvPr/>
          </p:nvSpPr>
          <p:spPr bwMode="auto">
            <a:xfrm>
              <a:off x="204788"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5" name="Oval 121">
              <a:extLst>
                <a:ext uri="{FF2B5EF4-FFF2-40B4-BE49-F238E27FC236}">
                  <a16:creationId xmlns:a16="http://schemas.microsoft.com/office/drawing/2014/main" id="{BC4B8EB1-A929-4568-A627-2922162B6E40}"/>
                </a:ext>
              </a:extLst>
            </p:cNvPr>
            <p:cNvSpPr>
              <a:spLocks noChangeArrowheads="1"/>
            </p:cNvSpPr>
            <p:nvPr/>
          </p:nvSpPr>
          <p:spPr bwMode="auto">
            <a:xfrm>
              <a:off x="296863" y="20637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6" name="Freeform 122">
              <a:extLst>
                <a:ext uri="{FF2B5EF4-FFF2-40B4-BE49-F238E27FC236}">
                  <a16:creationId xmlns:a16="http://schemas.microsoft.com/office/drawing/2014/main" id="{FD9F0C31-5788-4F99-B531-1F68FF34DE1A}"/>
                </a:ext>
              </a:extLst>
            </p:cNvPr>
            <p:cNvSpPr>
              <a:spLocks/>
            </p:cNvSpPr>
            <p:nvPr/>
          </p:nvSpPr>
          <p:spPr bwMode="auto">
            <a:xfrm>
              <a:off x="217488" y="2149475"/>
              <a:ext cx="98425" cy="33338"/>
            </a:xfrm>
            <a:custGeom>
              <a:avLst/>
              <a:gdLst>
                <a:gd name="T0" fmla="*/ 1 w 37"/>
                <a:gd name="T1" fmla="*/ 1 h 13"/>
                <a:gd name="T2" fmla="*/ 1 w 37"/>
                <a:gd name="T3" fmla="*/ 6 h 13"/>
                <a:gd name="T4" fmla="*/ 18 w 37"/>
                <a:gd name="T5" fmla="*/ 13 h 13"/>
                <a:gd name="T6" fmla="*/ 18 w 37"/>
                <a:gd name="T7" fmla="*/ 13 h 13"/>
                <a:gd name="T8" fmla="*/ 36 w 37"/>
                <a:gd name="T9" fmla="*/ 6 h 13"/>
                <a:gd name="T10" fmla="*/ 36 w 37"/>
                <a:gd name="T11" fmla="*/ 1 h 13"/>
                <a:gd name="T12" fmla="*/ 32 w 37"/>
                <a:gd name="T13" fmla="*/ 1 h 13"/>
                <a:gd name="T14" fmla="*/ 18 w 37"/>
                <a:gd name="T15" fmla="*/ 7 h 13"/>
                <a:gd name="T16" fmla="*/ 18 w 37"/>
                <a:gd name="T17" fmla="*/ 7 h 13"/>
                <a:gd name="T18" fmla="*/ 5 w 37"/>
                <a:gd name="T19" fmla="*/ 1 h 13"/>
                <a:gd name="T20" fmla="*/ 1 w 3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3">
                  <a:moveTo>
                    <a:pt x="1" y="1"/>
                  </a:moveTo>
                  <a:cubicBezTo>
                    <a:pt x="0" y="3"/>
                    <a:pt x="0" y="4"/>
                    <a:pt x="1" y="6"/>
                  </a:cubicBezTo>
                  <a:cubicBezTo>
                    <a:pt x="5" y="10"/>
                    <a:pt x="12" y="13"/>
                    <a:pt x="18" y="13"/>
                  </a:cubicBezTo>
                  <a:cubicBezTo>
                    <a:pt x="18" y="13"/>
                    <a:pt x="18" y="13"/>
                    <a:pt x="18" y="13"/>
                  </a:cubicBezTo>
                  <a:cubicBezTo>
                    <a:pt x="25" y="13"/>
                    <a:pt x="31" y="10"/>
                    <a:pt x="36" y="6"/>
                  </a:cubicBezTo>
                  <a:cubicBezTo>
                    <a:pt x="37" y="4"/>
                    <a:pt x="37" y="3"/>
                    <a:pt x="36" y="1"/>
                  </a:cubicBezTo>
                  <a:cubicBezTo>
                    <a:pt x="35" y="0"/>
                    <a:pt x="33" y="0"/>
                    <a:pt x="32" y="1"/>
                  </a:cubicBezTo>
                  <a:cubicBezTo>
                    <a:pt x="28" y="5"/>
                    <a:pt x="24" y="7"/>
                    <a:pt x="18" y="7"/>
                  </a:cubicBezTo>
                  <a:cubicBezTo>
                    <a:pt x="18" y="7"/>
                    <a:pt x="18" y="7"/>
                    <a:pt x="18" y="7"/>
                  </a:cubicBezTo>
                  <a:cubicBezTo>
                    <a:pt x="13" y="7"/>
                    <a:pt x="9" y="5"/>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grpSp>
      <p:sp>
        <p:nvSpPr>
          <p:cNvPr id="37" name="Freeform 192">
            <a:extLst>
              <a:ext uri="{FF2B5EF4-FFF2-40B4-BE49-F238E27FC236}">
                <a16:creationId xmlns:a16="http://schemas.microsoft.com/office/drawing/2014/main" id="{3D95DC72-024F-43D0-974A-41EDBDED86A5}"/>
              </a:ext>
            </a:extLst>
          </p:cNvPr>
          <p:cNvSpPr>
            <a:spLocks noChangeAspect="1" noEditPoints="1"/>
          </p:cNvSpPr>
          <p:nvPr/>
        </p:nvSpPr>
        <p:spPr bwMode="auto">
          <a:xfrm>
            <a:off x="5429683" y="2938356"/>
            <a:ext cx="407189" cy="242674"/>
          </a:xfrm>
          <a:custGeom>
            <a:avLst/>
            <a:gdLst>
              <a:gd name="T0" fmla="*/ 25 w 312"/>
              <a:gd name="T1" fmla="*/ 204 h 204"/>
              <a:gd name="T2" fmla="*/ 287 w 312"/>
              <a:gd name="T3" fmla="*/ 204 h 204"/>
              <a:gd name="T4" fmla="*/ 312 w 312"/>
              <a:gd name="T5" fmla="*/ 179 h 204"/>
              <a:gd name="T6" fmla="*/ 312 w 312"/>
              <a:gd name="T7" fmla="*/ 172 h 204"/>
              <a:gd name="T8" fmla="*/ 284 w 312"/>
              <a:gd name="T9" fmla="*/ 172 h 204"/>
              <a:gd name="T10" fmla="*/ 284 w 312"/>
              <a:gd name="T11" fmla="*/ 0 h 204"/>
              <a:gd name="T12" fmla="*/ 28 w 312"/>
              <a:gd name="T13" fmla="*/ 0 h 204"/>
              <a:gd name="T14" fmla="*/ 28 w 312"/>
              <a:gd name="T15" fmla="*/ 172 h 204"/>
              <a:gd name="T16" fmla="*/ 0 w 312"/>
              <a:gd name="T17" fmla="*/ 172 h 204"/>
              <a:gd name="T18" fmla="*/ 0 w 312"/>
              <a:gd name="T19" fmla="*/ 179 h 204"/>
              <a:gd name="T20" fmla="*/ 25 w 312"/>
              <a:gd name="T21" fmla="*/ 204 h 204"/>
              <a:gd name="T22" fmla="*/ 48 w 312"/>
              <a:gd name="T23" fmla="*/ 20 h 204"/>
              <a:gd name="T24" fmla="*/ 264 w 312"/>
              <a:gd name="T25" fmla="*/ 20 h 204"/>
              <a:gd name="T26" fmla="*/ 264 w 312"/>
              <a:gd name="T27" fmla="*/ 156 h 204"/>
              <a:gd name="T28" fmla="*/ 48 w 312"/>
              <a:gd name="T29" fmla="*/ 156 h 204"/>
              <a:gd name="T30" fmla="*/ 48 w 312"/>
              <a:gd name="T31"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04">
                <a:moveTo>
                  <a:pt x="25" y="204"/>
                </a:moveTo>
                <a:cubicBezTo>
                  <a:pt x="287" y="204"/>
                  <a:pt x="287" y="204"/>
                  <a:pt x="287" y="204"/>
                </a:cubicBezTo>
                <a:cubicBezTo>
                  <a:pt x="301" y="204"/>
                  <a:pt x="312" y="193"/>
                  <a:pt x="312" y="179"/>
                </a:cubicBezTo>
                <a:cubicBezTo>
                  <a:pt x="312" y="172"/>
                  <a:pt x="312" y="172"/>
                  <a:pt x="312" y="172"/>
                </a:cubicBezTo>
                <a:cubicBezTo>
                  <a:pt x="284" y="172"/>
                  <a:pt x="284" y="172"/>
                  <a:pt x="284" y="172"/>
                </a:cubicBezTo>
                <a:cubicBezTo>
                  <a:pt x="284" y="0"/>
                  <a:pt x="284" y="0"/>
                  <a:pt x="284" y="0"/>
                </a:cubicBezTo>
                <a:cubicBezTo>
                  <a:pt x="28" y="0"/>
                  <a:pt x="28" y="0"/>
                  <a:pt x="28" y="0"/>
                </a:cubicBezTo>
                <a:cubicBezTo>
                  <a:pt x="28" y="172"/>
                  <a:pt x="28" y="172"/>
                  <a:pt x="28" y="172"/>
                </a:cubicBezTo>
                <a:cubicBezTo>
                  <a:pt x="0" y="172"/>
                  <a:pt x="0" y="172"/>
                  <a:pt x="0" y="172"/>
                </a:cubicBezTo>
                <a:cubicBezTo>
                  <a:pt x="0" y="179"/>
                  <a:pt x="0" y="179"/>
                  <a:pt x="0" y="179"/>
                </a:cubicBezTo>
                <a:cubicBezTo>
                  <a:pt x="0" y="193"/>
                  <a:pt x="11" y="204"/>
                  <a:pt x="25" y="204"/>
                </a:cubicBezTo>
                <a:close/>
                <a:moveTo>
                  <a:pt x="48" y="20"/>
                </a:moveTo>
                <a:cubicBezTo>
                  <a:pt x="264" y="20"/>
                  <a:pt x="264" y="20"/>
                  <a:pt x="264" y="20"/>
                </a:cubicBezTo>
                <a:cubicBezTo>
                  <a:pt x="264" y="156"/>
                  <a:pt x="264" y="156"/>
                  <a:pt x="264" y="156"/>
                </a:cubicBezTo>
                <a:cubicBezTo>
                  <a:pt x="48" y="156"/>
                  <a:pt x="48" y="156"/>
                  <a:pt x="48" y="156"/>
                </a:cubicBezTo>
                <a:lnTo>
                  <a:pt x="48" y="20"/>
                </a:lnTo>
                <a:close/>
              </a:path>
            </a:pathLst>
          </a:custGeom>
          <a:solidFill>
            <a:schemeClr val="bg1">
              <a:lumMod val="50000"/>
            </a:schemeClr>
          </a:solidFill>
          <a:ln>
            <a:noFill/>
          </a:ln>
        </p:spPr>
        <p:txBody>
          <a:bodyPr vert="horz" wrap="square" lIns="100796" tIns="50398" rIns="100796" bIns="50398" numCol="1" anchor="t" anchorCtr="0" compatLnSpc="1">
            <a:prstTxWarp prst="textNoShape">
              <a:avLst/>
            </a:prstTxWarp>
          </a:bodyPr>
          <a:ls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endParaRPr lang="ja-JP" altLang="en-US" sz="1984"/>
          </a:p>
        </p:txBody>
      </p:sp>
      <p:grpSp>
        <p:nvGrpSpPr>
          <p:cNvPr id="38" name="グループ化 37">
            <a:extLst>
              <a:ext uri="{FF2B5EF4-FFF2-40B4-BE49-F238E27FC236}">
                <a16:creationId xmlns:a16="http://schemas.microsoft.com/office/drawing/2014/main" id="{AEB242ED-E7DF-440F-9890-E22F009F39F9}"/>
              </a:ext>
            </a:extLst>
          </p:cNvPr>
          <p:cNvGrpSpPr/>
          <p:nvPr/>
        </p:nvGrpSpPr>
        <p:grpSpPr>
          <a:xfrm>
            <a:off x="3764296" y="3256792"/>
            <a:ext cx="592955" cy="580903"/>
            <a:chOff x="3604848" y="1532965"/>
            <a:chExt cx="592955" cy="580903"/>
          </a:xfrm>
        </p:grpSpPr>
        <p:sp>
          <p:nvSpPr>
            <p:cNvPr id="39" name="1 つの角を切り取った四角形 39">
              <a:extLst>
                <a:ext uri="{FF2B5EF4-FFF2-40B4-BE49-F238E27FC236}">
                  <a16:creationId xmlns:a16="http://schemas.microsoft.com/office/drawing/2014/main" id="{5BFBBF13-9B03-46D9-92A8-E99944717B0D}"/>
                </a:ext>
              </a:extLst>
            </p:cNvPr>
            <p:cNvSpPr/>
            <p:nvPr/>
          </p:nvSpPr>
          <p:spPr>
            <a:xfrm>
              <a:off x="3712137" y="1532965"/>
              <a:ext cx="405013" cy="547274"/>
            </a:xfrm>
            <a:prstGeom prst="snip1Rect">
              <a:avLst>
                <a:gd name="adj" fmla="val 2872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C081F250-CE60-4809-864E-8D32CCB14344}"/>
                </a:ext>
              </a:extLst>
            </p:cNvPr>
            <p:cNvSpPr/>
            <p:nvPr/>
          </p:nvSpPr>
          <p:spPr>
            <a:xfrm rot="13511599">
              <a:off x="3940202" y="1587464"/>
              <a:ext cx="175208" cy="79743"/>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台形 40">
              <a:extLst>
                <a:ext uri="{FF2B5EF4-FFF2-40B4-BE49-F238E27FC236}">
                  <a16:creationId xmlns:a16="http://schemas.microsoft.com/office/drawing/2014/main" id="{24A39256-66C3-49E2-824C-C3310DCB8236}"/>
                </a:ext>
              </a:extLst>
            </p:cNvPr>
            <p:cNvSpPr/>
            <p:nvPr/>
          </p:nvSpPr>
          <p:spPr>
            <a:xfrm rot="16200000">
              <a:off x="3580036" y="1771825"/>
              <a:ext cx="354227" cy="222422"/>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D942372-076C-45CE-B345-93074583E702}"/>
                </a:ext>
              </a:extLst>
            </p:cNvPr>
            <p:cNvSpPr txBox="1"/>
            <p:nvPr/>
          </p:nvSpPr>
          <p:spPr>
            <a:xfrm>
              <a:off x="3604848" y="1713759"/>
              <a:ext cx="189470" cy="338554"/>
            </a:xfrm>
            <a:prstGeom prst="rect">
              <a:avLst/>
            </a:prstGeom>
            <a:noFill/>
          </p:spPr>
          <p:txBody>
            <a:bodyPr wrap="square" rtlCol="0">
              <a:spAutoFit/>
            </a:bodyPr>
            <a:lstStyle/>
            <a:p>
              <a:r>
                <a:rPr kumimoji="1" lang="en-US" altLang="ja-JP" sz="1600">
                  <a:solidFill>
                    <a:schemeClr val="bg1"/>
                  </a:solidFill>
                </a:rPr>
                <a:t>X</a:t>
              </a:r>
              <a:endParaRPr kumimoji="1" lang="ja-JP" altLang="en-US" sz="1600">
                <a:solidFill>
                  <a:schemeClr val="bg1"/>
                </a:solidFill>
              </a:endParaRPr>
            </a:p>
          </p:txBody>
        </p:sp>
        <p:sp>
          <p:nvSpPr>
            <p:cNvPr id="43" name="テキスト ボックス 42">
              <a:extLst>
                <a:ext uri="{FF2B5EF4-FFF2-40B4-BE49-F238E27FC236}">
                  <a16:creationId xmlns:a16="http://schemas.microsoft.com/office/drawing/2014/main" id="{FE72B10F-21BE-4173-ABAF-F979ABE9343A}"/>
                </a:ext>
              </a:extLst>
            </p:cNvPr>
            <p:cNvSpPr txBox="1"/>
            <p:nvPr/>
          </p:nvSpPr>
          <p:spPr>
            <a:xfrm>
              <a:off x="3793027" y="1652203"/>
              <a:ext cx="404776" cy="461665"/>
            </a:xfrm>
            <a:prstGeom prst="rect">
              <a:avLst/>
            </a:prstGeom>
            <a:noFill/>
          </p:spPr>
          <p:txBody>
            <a:bodyPr wrap="square" rtlCol="0">
              <a:spAutoFit/>
            </a:bodyPr>
            <a:lstStyle/>
            <a:p>
              <a:r>
                <a:rPr lang="en-US" altLang="ja-JP" sz="2400">
                  <a:solidFill>
                    <a:schemeClr val="accent6">
                      <a:lumMod val="60000"/>
                      <a:lumOff val="40000"/>
                    </a:schemeClr>
                  </a:solidFill>
                </a:rPr>
                <a:t>a,</a:t>
              </a:r>
              <a:endParaRPr kumimoji="1" lang="ja-JP" altLang="en-US" sz="2400">
                <a:solidFill>
                  <a:schemeClr val="accent6">
                    <a:lumMod val="60000"/>
                    <a:lumOff val="40000"/>
                  </a:schemeClr>
                </a:solidFill>
              </a:endParaRPr>
            </a:p>
          </p:txBody>
        </p:sp>
      </p:grpSp>
      <p:sp>
        <p:nvSpPr>
          <p:cNvPr id="44" name="テキスト ボックス 43">
            <a:extLst>
              <a:ext uri="{FF2B5EF4-FFF2-40B4-BE49-F238E27FC236}">
                <a16:creationId xmlns:a16="http://schemas.microsoft.com/office/drawing/2014/main" id="{8F01B4F5-92CF-4757-BF68-F3346C5EC259}"/>
              </a:ext>
            </a:extLst>
          </p:cNvPr>
          <p:cNvSpPr txBox="1"/>
          <p:nvPr/>
        </p:nvSpPr>
        <p:spPr>
          <a:xfrm>
            <a:off x="2419842" y="3818581"/>
            <a:ext cx="1092747" cy="430887"/>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管理ユーザーの</a:t>
            </a:r>
            <a:endParaRPr lang="en-US" altLang="ja-JP" sz="1100">
              <a:latin typeface="Meiryo UI" panose="020B0604030504040204" pitchFamily="50" charset="-128"/>
              <a:ea typeface="Meiryo UI" panose="020B0604030504040204" pitchFamily="50" charset="-128"/>
            </a:endParaRPr>
          </a:p>
          <a:p>
            <a:pPr algn="ctr"/>
            <a:r>
              <a:rPr lang="ja-JP" altLang="en-US" sz="1100">
                <a:latin typeface="Meiryo UI" panose="020B0604030504040204" pitchFamily="50" charset="-128"/>
                <a:ea typeface="Meiryo UI" panose="020B0604030504040204" pitchFamily="50" charset="-128"/>
              </a:rPr>
              <a:t>端末</a:t>
            </a:r>
            <a:endParaRPr kumimoji="1" lang="ja-JP" altLang="en-US" sz="1100">
              <a:latin typeface="Meiryo UI" panose="020B0604030504040204" pitchFamily="50" charset="-128"/>
              <a:ea typeface="Meiryo UI" panose="020B0604030504040204" pitchFamily="50" charset="-128"/>
            </a:endParaRPr>
          </a:p>
        </p:txBody>
      </p:sp>
      <p:sp>
        <p:nvSpPr>
          <p:cNvPr id="45" name="下カーブ矢印 45">
            <a:extLst>
              <a:ext uri="{FF2B5EF4-FFF2-40B4-BE49-F238E27FC236}">
                <a16:creationId xmlns:a16="http://schemas.microsoft.com/office/drawing/2014/main" id="{1D018F94-3C4D-4D5A-8BAF-F50D87C85129}"/>
              </a:ext>
            </a:extLst>
          </p:cNvPr>
          <p:cNvSpPr/>
          <p:nvPr/>
        </p:nvSpPr>
        <p:spPr>
          <a:xfrm rot="20269888">
            <a:off x="2903305" y="2764284"/>
            <a:ext cx="1169665" cy="4001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a:extLst>
              <a:ext uri="{FF2B5EF4-FFF2-40B4-BE49-F238E27FC236}">
                <a16:creationId xmlns:a16="http://schemas.microsoft.com/office/drawing/2014/main" id="{4B54D38E-A685-4126-A3F1-BABCDBD9221D}"/>
              </a:ext>
            </a:extLst>
          </p:cNvPr>
          <p:cNvSpPr txBox="1"/>
          <p:nvPr/>
        </p:nvSpPr>
        <p:spPr>
          <a:xfrm>
            <a:off x="2622677" y="2483769"/>
            <a:ext cx="1092747" cy="261610"/>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バックアップ</a:t>
            </a:r>
            <a:endParaRPr kumimoji="1" lang="ja-JP" altLang="en-US" sz="110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27BADCD2-AE63-4EAA-B178-65C688CDC27E}"/>
              </a:ext>
            </a:extLst>
          </p:cNvPr>
          <p:cNvSpPr txBox="1"/>
          <p:nvPr/>
        </p:nvSpPr>
        <p:spPr>
          <a:xfrm>
            <a:off x="3461013" y="3008617"/>
            <a:ext cx="1201267" cy="261610"/>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バックアップファイル</a:t>
            </a:r>
            <a:endParaRPr kumimoji="1" lang="ja-JP" altLang="en-US" sz="1100">
              <a:latin typeface="Meiryo UI" panose="020B0604030504040204" pitchFamily="50" charset="-128"/>
              <a:ea typeface="Meiryo UI" panose="020B0604030504040204" pitchFamily="50" charset="-128"/>
            </a:endParaRPr>
          </a:p>
        </p:txBody>
      </p:sp>
      <p:sp>
        <p:nvSpPr>
          <p:cNvPr id="48" name="右矢印 48">
            <a:extLst>
              <a:ext uri="{FF2B5EF4-FFF2-40B4-BE49-F238E27FC236}">
                <a16:creationId xmlns:a16="http://schemas.microsoft.com/office/drawing/2014/main" id="{D9D3C02D-BEE9-45C7-B9F9-42E86CC1AA02}"/>
              </a:ext>
            </a:extLst>
          </p:cNvPr>
          <p:cNvSpPr/>
          <p:nvPr/>
        </p:nvSpPr>
        <p:spPr>
          <a:xfrm rot="20480122">
            <a:off x="4470683" y="3117376"/>
            <a:ext cx="958304" cy="80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9">
            <a:extLst>
              <a:ext uri="{FF2B5EF4-FFF2-40B4-BE49-F238E27FC236}">
                <a16:creationId xmlns:a16="http://schemas.microsoft.com/office/drawing/2014/main" id="{78B97F96-A3E1-424B-8EA5-B26DF803C033}"/>
              </a:ext>
            </a:extLst>
          </p:cNvPr>
          <p:cNvSpPr/>
          <p:nvPr/>
        </p:nvSpPr>
        <p:spPr>
          <a:xfrm>
            <a:off x="4518341" y="3563529"/>
            <a:ext cx="859563" cy="83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EA0AAE3C-88CE-469F-9128-791A6FA88A24}"/>
              </a:ext>
            </a:extLst>
          </p:cNvPr>
          <p:cNvSpPr txBox="1"/>
          <p:nvPr/>
        </p:nvSpPr>
        <p:spPr>
          <a:xfrm>
            <a:off x="4380858" y="3290848"/>
            <a:ext cx="1092747" cy="261610"/>
          </a:xfrm>
          <a:prstGeom prst="rect">
            <a:avLst/>
          </a:prstGeom>
          <a:noFill/>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インポート</a:t>
            </a:r>
          </a:p>
        </p:txBody>
      </p:sp>
      <p:sp>
        <p:nvSpPr>
          <p:cNvPr id="51" name="テキスト ボックス 50">
            <a:extLst>
              <a:ext uri="{FF2B5EF4-FFF2-40B4-BE49-F238E27FC236}">
                <a16:creationId xmlns:a16="http://schemas.microsoft.com/office/drawing/2014/main" id="{6445576B-7C00-49C8-A6B3-E4BFE6285F14}"/>
              </a:ext>
            </a:extLst>
          </p:cNvPr>
          <p:cNvSpPr txBox="1"/>
          <p:nvPr/>
        </p:nvSpPr>
        <p:spPr>
          <a:xfrm>
            <a:off x="5101582" y="2490616"/>
            <a:ext cx="1092747" cy="430887"/>
          </a:xfrm>
          <a:prstGeom prst="rect">
            <a:avLst/>
          </a:prstGeom>
          <a:noFill/>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各操作職員の</a:t>
            </a:r>
            <a:endParaRPr lang="en-US" altLang="ja-JP" sz="1100">
              <a:latin typeface="Meiryo UI" panose="020B0604030504040204" pitchFamily="50" charset="-128"/>
              <a:ea typeface="Meiryo UI" panose="020B0604030504040204" pitchFamily="50" charset="-128"/>
            </a:endParaRPr>
          </a:p>
          <a:p>
            <a:pPr algn="ctr"/>
            <a:r>
              <a:rPr lang="ja-JP" altLang="en-US" sz="1100">
                <a:latin typeface="Meiryo UI" panose="020B0604030504040204" pitchFamily="50" charset="-128"/>
                <a:ea typeface="Meiryo UI" panose="020B0604030504040204" pitchFamily="50" charset="-128"/>
              </a:rPr>
              <a:t>端末</a:t>
            </a:r>
            <a:endParaRPr kumimoji="1" lang="ja-JP" altLang="en-US" sz="1100">
              <a:latin typeface="Meiryo UI" panose="020B0604030504040204" pitchFamily="50" charset="-128"/>
              <a:ea typeface="Meiryo UI" panose="020B0604030504040204" pitchFamily="50" charset="-128"/>
            </a:endParaRPr>
          </a:p>
        </p:txBody>
      </p:sp>
      <p:sp>
        <p:nvSpPr>
          <p:cNvPr id="52" name="四角形吹き出し 55">
            <a:extLst>
              <a:ext uri="{FF2B5EF4-FFF2-40B4-BE49-F238E27FC236}">
                <a16:creationId xmlns:a16="http://schemas.microsoft.com/office/drawing/2014/main" id="{BA3C3F29-7EF6-4AC7-8D44-1826E388F692}"/>
              </a:ext>
            </a:extLst>
          </p:cNvPr>
          <p:cNvSpPr/>
          <p:nvPr/>
        </p:nvSpPr>
        <p:spPr>
          <a:xfrm>
            <a:off x="2359184" y="3790376"/>
            <a:ext cx="2219967" cy="1767379"/>
          </a:xfrm>
          <a:custGeom>
            <a:avLst/>
            <a:gdLst>
              <a:gd name="connsiteX0" fmla="*/ 0 w 2219967"/>
              <a:gd name="connsiteY0" fmla="*/ 0 h 1007737"/>
              <a:gd name="connsiteX1" fmla="*/ 1294981 w 2219967"/>
              <a:gd name="connsiteY1" fmla="*/ 0 h 1007737"/>
              <a:gd name="connsiteX2" fmla="*/ 1665131 w 2219967"/>
              <a:gd name="connsiteY2" fmla="*/ -759642 h 1007737"/>
              <a:gd name="connsiteX3" fmla="*/ 1849973 w 2219967"/>
              <a:gd name="connsiteY3" fmla="*/ 0 h 1007737"/>
              <a:gd name="connsiteX4" fmla="*/ 2219967 w 2219967"/>
              <a:gd name="connsiteY4" fmla="*/ 0 h 1007737"/>
              <a:gd name="connsiteX5" fmla="*/ 2219967 w 2219967"/>
              <a:gd name="connsiteY5" fmla="*/ 167956 h 1007737"/>
              <a:gd name="connsiteX6" fmla="*/ 2219967 w 2219967"/>
              <a:gd name="connsiteY6" fmla="*/ 167956 h 1007737"/>
              <a:gd name="connsiteX7" fmla="*/ 2219967 w 2219967"/>
              <a:gd name="connsiteY7" fmla="*/ 419890 h 1007737"/>
              <a:gd name="connsiteX8" fmla="*/ 2219967 w 2219967"/>
              <a:gd name="connsiteY8" fmla="*/ 1007737 h 1007737"/>
              <a:gd name="connsiteX9" fmla="*/ 1849973 w 2219967"/>
              <a:gd name="connsiteY9" fmla="*/ 1007737 h 1007737"/>
              <a:gd name="connsiteX10" fmla="*/ 1294981 w 2219967"/>
              <a:gd name="connsiteY10" fmla="*/ 1007737 h 1007737"/>
              <a:gd name="connsiteX11" fmla="*/ 1294981 w 2219967"/>
              <a:gd name="connsiteY11" fmla="*/ 1007737 h 1007737"/>
              <a:gd name="connsiteX12" fmla="*/ 0 w 2219967"/>
              <a:gd name="connsiteY12" fmla="*/ 1007737 h 1007737"/>
              <a:gd name="connsiteX13" fmla="*/ 0 w 2219967"/>
              <a:gd name="connsiteY13" fmla="*/ 419890 h 1007737"/>
              <a:gd name="connsiteX14" fmla="*/ 0 w 2219967"/>
              <a:gd name="connsiteY14" fmla="*/ 167956 h 1007737"/>
              <a:gd name="connsiteX15" fmla="*/ 0 w 2219967"/>
              <a:gd name="connsiteY15" fmla="*/ 167956 h 1007737"/>
              <a:gd name="connsiteX16" fmla="*/ 0 w 2219967"/>
              <a:gd name="connsiteY16" fmla="*/ 0 h 1007737"/>
              <a:gd name="connsiteX0" fmla="*/ 0 w 2219967"/>
              <a:gd name="connsiteY0" fmla="*/ 759642 h 1767379"/>
              <a:gd name="connsiteX1" fmla="*/ 1004524 w 2219967"/>
              <a:gd name="connsiteY1" fmla="*/ 759642 h 1767379"/>
              <a:gd name="connsiteX2" fmla="*/ 1665131 w 2219967"/>
              <a:gd name="connsiteY2" fmla="*/ 0 h 1767379"/>
              <a:gd name="connsiteX3" fmla="*/ 1849973 w 2219967"/>
              <a:gd name="connsiteY3" fmla="*/ 759642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15272 w 2219967"/>
              <a:gd name="connsiteY3" fmla="*/ 770400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15272 w 2219967"/>
              <a:gd name="connsiteY3" fmla="*/ 770400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 name="connsiteX0" fmla="*/ 0 w 2219967"/>
              <a:gd name="connsiteY0" fmla="*/ 759642 h 1767379"/>
              <a:gd name="connsiteX1" fmla="*/ 1004524 w 2219967"/>
              <a:gd name="connsiteY1" fmla="*/ 759642 h 1767379"/>
              <a:gd name="connsiteX2" fmla="*/ 1665131 w 2219967"/>
              <a:gd name="connsiteY2" fmla="*/ 0 h 1767379"/>
              <a:gd name="connsiteX3" fmla="*/ 1223940 w 2219967"/>
              <a:gd name="connsiteY3" fmla="*/ 757399 h 1767379"/>
              <a:gd name="connsiteX4" fmla="*/ 2219967 w 2219967"/>
              <a:gd name="connsiteY4" fmla="*/ 759642 h 1767379"/>
              <a:gd name="connsiteX5" fmla="*/ 2219967 w 2219967"/>
              <a:gd name="connsiteY5" fmla="*/ 927598 h 1767379"/>
              <a:gd name="connsiteX6" fmla="*/ 2219967 w 2219967"/>
              <a:gd name="connsiteY6" fmla="*/ 927598 h 1767379"/>
              <a:gd name="connsiteX7" fmla="*/ 2219967 w 2219967"/>
              <a:gd name="connsiteY7" fmla="*/ 1179532 h 1767379"/>
              <a:gd name="connsiteX8" fmla="*/ 2219967 w 2219967"/>
              <a:gd name="connsiteY8" fmla="*/ 1767379 h 1767379"/>
              <a:gd name="connsiteX9" fmla="*/ 1849973 w 2219967"/>
              <a:gd name="connsiteY9" fmla="*/ 1767379 h 1767379"/>
              <a:gd name="connsiteX10" fmla="*/ 1294981 w 2219967"/>
              <a:gd name="connsiteY10" fmla="*/ 1767379 h 1767379"/>
              <a:gd name="connsiteX11" fmla="*/ 1294981 w 2219967"/>
              <a:gd name="connsiteY11" fmla="*/ 1767379 h 1767379"/>
              <a:gd name="connsiteX12" fmla="*/ 0 w 2219967"/>
              <a:gd name="connsiteY12" fmla="*/ 1767379 h 1767379"/>
              <a:gd name="connsiteX13" fmla="*/ 0 w 2219967"/>
              <a:gd name="connsiteY13" fmla="*/ 1179532 h 1767379"/>
              <a:gd name="connsiteX14" fmla="*/ 0 w 2219967"/>
              <a:gd name="connsiteY14" fmla="*/ 927598 h 1767379"/>
              <a:gd name="connsiteX15" fmla="*/ 0 w 2219967"/>
              <a:gd name="connsiteY15" fmla="*/ 927598 h 1767379"/>
              <a:gd name="connsiteX16" fmla="*/ 0 w 2219967"/>
              <a:gd name="connsiteY16" fmla="*/ 759642 h 176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967" h="1767379">
                <a:moveTo>
                  <a:pt x="0" y="759642"/>
                </a:moveTo>
                <a:lnTo>
                  <a:pt x="1004524" y="759642"/>
                </a:lnTo>
                <a:lnTo>
                  <a:pt x="1665131" y="0"/>
                </a:lnTo>
                <a:lnTo>
                  <a:pt x="1223940" y="757399"/>
                </a:lnTo>
                <a:lnTo>
                  <a:pt x="2219967" y="759642"/>
                </a:lnTo>
                <a:lnTo>
                  <a:pt x="2219967" y="927598"/>
                </a:lnTo>
                <a:lnTo>
                  <a:pt x="2219967" y="927598"/>
                </a:lnTo>
                <a:lnTo>
                  <a:pt x="2219967" y="1179532"/>
                </a:lnTo>
                <a:lnTo>
                  <a:pt x="2219967" y="1767379"/>
                </a:lnTo>
                <a:lnTo>
                  <a:pt x="1849973" y="1767379"/>
                </a:lnTo>
                <a:lnTo>
                  <a:pt x="1294981" y="1767379"/>
                </a:lnTo>
                <a:lnTo>
                  <a:pt x="1294981" y="1767379"/>
                </a:lnTo>
                <a:lnTo>
                  <a:pt x="0" y="1767379"/>
                </a:lnTo>
                <a:lnTo>
                  <a:pt x="0" y="1179532"/>
                </a:lnTo>
                <a:lnTo>
                  <a:pt x="0" y="927598"/>
                </a:lnTo>
                <a:lnTo>
                  <a:pt x="0" y="927598"/>
                </a:lnTo>
                <a:lnTo>
                  <a:pt x="0" y="759642"/>
                </a:lnTo>
                <a:close/>
              </a:path>
            </a:pathLst>
          </a:custGeom>
          <a:solidFill>
            <a:srgbClr val="70AD4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吹き出し 58">
            <a:extLst>
              <a:ext uri="{FF2B5EF4-FFF2-40B4-BE49-F238E27FC236}">
                <a16:creationId xmlns:a16="http://schemas.microsoft.com/office/drawing/2014/main" id="{64D13DA9-7684-4E30-BBFD-D18944D8B54D}"/>
              </a:ext>
            </a:extLst>
          </p:cNvPr>
          <p:cNvSpPr/>
          <p:nvPr/>
        </p:nvSpPr>
        <p:spPr>
          <a:xfrm>
            <a:off x="5062133" y="3562149"/>
            <a:ext cx="2379572" cy="2544878"/>
          </a:xfrm>
          <a:custGeom>
            <a:avLst/>
            <a:gdLst>
              <a:gd name="connsiteX0" fmla="*/ 0 w 2379572"/>
              <a:gd name="connsiteY0" fmla="*/ 273647 h 1641852"/>
              <a:gd name="connsiteX1" fmla="*/ 273647 w 2379572"/>
              <a:gd name="connsiteY1" fmla="*/ 0 h 1641852"/>
              <a:gd name="connsiteX2" fmla="*/ 396595 w 2379572"/>
              <a:gd name="connsiteY2" fmla="*/ 0 h 1641852"/>
              <a:gd name="connsiteX3" fmla="*/ 576880 w 2379572"/>
              <a:gd name="connsiteY3" fmla="*/ -433531 h 1641852"/>
              <a:gd name="connsiteX4" fmla="*/ 991488 w 2379572"/>
              <a:gd name="connsiteY4" fmla="*/ 0 h 1641852"/>
              <a:gd name="connsiteX5" fmla="*/ 2105925 w 2379572"/>
              <a:gd name="connsiteY5" fmla="*/ 0 h 1641852"/>
              <a:gd name="connsiteX6" fmla="*/ 2379572 w 2379572"/>
              <a:gd name="connsiteY6" fmla="*/ 273647 h 1641852"/>
              <a:gd name="connsiteX7" fmla="*/ 2379572 w 2379572"/>
              <a:gd name="connsiteY7" fmla="*/ 273642 h 1641852"/>
              <a:gd name="connsiteX8" fmla="*/ 2379572 w 2379572"/>
              <a:gd name="connsiteY8" fmla="*/ 273642 h 1641852"/>
              <a:gd name="connsiteX9" fmla="*/ 2379572 w 2379572"/>
              <a:gd name="connsiteY9" fmla="*/ 684105 h 1641852"/>
              <a:gd name="connsiteX10" fmla="*/ 2379572 w 2379572"/>
              <a:gd name="connsiteY10" fmla="*/ 1368205 h 1641852"/>
              <a:gd name="connsiteX11" fmla="*/ 2105925 w 2379572"/>
              <a:gd name="connsiteY11" fmla="*/ 1641852 h 1641852"/>
              <a:gd name="connsiteX12" fmla="*/ 991488 w 2379572"/>
              <a:gd name="connsiteY12" fmla="*/ 1641852 h 1641852"/>
              <a:gd name="connsiteX13" fmla="*/ 396595 w 2379572"/>
              <a:gd name="connsiteY13" fmla="*/ 1641852 h 1641852"/>
              <a:gd name="connsiteX14" fmla="*/ 396595 w 2379572"/>
              <a:gd name="connsiteY14" fmla="*/ 1641852 h 1641852"/>
              <a:gd name="connsiteX15" fmla="*/ 273647 w 2379572"/>
              <a:gd name="connsiteY15" fmla="*/ 1641852 h 1641852"/>
              <a:gd name="connsiteX16" fmla="*/ 0 w 2379572"/>
              <a:gd name="connsiteY16" fmla="*/ 1368205 h 1641852"/>
              <a:gd name="connsiteX17" fmla="*/ 0 w 2379572"/>
              <a:gd name="connsiteY17" fmla="*/ 684105 h 1641852"/>
              <a:gd name="connsiteX18" fmla="*/ 0 w 2379572"/>
              <a:gd name="connsiteY18" fmla="*/ 273642 h 1641852"/>
              <a:gd name="connsiteX19" fmla="*/ 0 w 2379572"/>
              <a:gd name="connsiteY19" fmla="*/ 273642 h 1641852"/>
              <a:gd name="connsiteX20" fmla="*/ 0 w 2379572"/>
              <a:gd name="connsiteY20" fmla="*/ 273647 h 1641852"/>
              <a:gd name="connsiteX0" fmla="*/ 0 w 2379572"/>
              <a:gd name="connsiteY0" fmla="*/ 707178 h 2075383"/>
              <a:gd name="connsiteX1" fmla="*/ 273647 w 2379572"/>
              <a:gd name="connsiteY1" fmla="*/ 433531 h 2075383"/>
              <a:gd name="connsiteX2" fmla="*/ 396595 w 2379572"/>
              <a:gd name="connsiteY2" fmla="*/ 433531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707178 h 2075383"/>
              <a:gd name="connsiteX1" fmla="*/ 273647 w 2379572"/>
              <a:gd name="connsiteY1" fmla="*/ 433531 h 2075383"/>
              <a:gd name="connsiteX2" fmla="*/ 1514566 w 2379572"/>
              <a:gd name="connsiteY2" fmla="*/ 453554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707178 h 2075383"/>
              <a:gd name="connsiteX1" fmla="*/ 273647 w 2379572"/>
              <a:gd name="connsiteY1" fmla="*/ 433531 h 2075383"/>
              <a:gd name="connsiteX2" fmla="*/ 1521600 w 2379572"/>
              <a:gd name="connsiteY2" fmla="*/ 439487 h 2075383"/>
              <a:gd name="connsiteX3" fmla="*/ 576880 w 2379572"/>
              <a:gd name="connsiteY3" fmla="*/ 0 h 2075383"/>
              <a:gd name="connsiteX4" fmla="*/ 1769061 w 2379572"/>
              <a:gd name="connsiteY4" fmla="*/ 436869 h 2075383"/>
              <a:gd name="connsiteX5" fmla="*/ 2105925 w 2379572"/>
              <a:gd name="connsiteY5" fmla="*/ 433531 h 2075383"/>
              <a:gd name="connsiteX6" fmla="*/ 2379572 w 2379572"/>
              <a:gd name="connsiteY6" fmla="*/ 707178 h 2075383"/>
              <a:gd name="connsiteX7" fmla="*/ 2379572 w 2379572"/>
              <a:gd name="connsiteY7" fmla="*/ 707173 h 2075383"/>
              <a:gd name="connsiteX8" fmla="*/ 2379572 w 2379572"/>
              <a:gd name="connsiteY8" fmla="*/ 707173 h 2075383"/>
              <a:gd name="connsiteX9" fmla="*/ 2379572 w 2379572"/>
              <a:gd name="connsiteY9" fmla="*/ 1117636 h 2075383"/>
              <a:gd name="connsiteX10" fmla="*/ 2379572 w 2379572"/>
              <a:gd name="connsiteY10" fmla="*/ 1801736 h 2075383"/>
              <a:gd name="connsiteX11" fmla="*/ 2105925 w 2379572"/>
              <a:gd name="connsiteY11" fmla="*/ 2075383 h 2075383"/>
              <a:gd name="connsiteX12" fmla="*/ 991488 w 2379572"/>
              <a:gd name="connsiteY12" fmla="*/ 2075383 h 2075383"/>
              <a:gd name="connsiteX13" fmla="*/ 396595 w 2379572"/>
              <a:gd name="connsiteY13" fmla="*/ 2075383 h 2075383"/>
              <a:gd name="connsiteX14" fmla="*/ 396595 w 2379572"/>
              <a:gd name="connsiteY14" fmla="*/ 2075383 h 2075383"/>
              <a:gd name="connsiteX15" fmla="*/ 273647 w 2379572"/>
              <a:gd name="connsiteY15" fmla="*/ 2075383 h 2075383"/>
              <a:gd name="connsiteX16" fmla="*/ 0 w 2379572"/>
              <a:gd name="connsiteY16" fmla="*/ 1801736 h 2075383"/>
              <a:gd name="connsiteX17" fmla="*/ 0 w 2379572"/>
              <a:gd name="connsiteY17" fmla="*/ 1117636 h 2075383"/>
              <a:gd name="connsiteX18" fmla="*/ 0 w 2379572"/>
              <a:gd name="connsiteY18" fmla="*/ 707173 h 2075383"/>
              <a:gd name="connsiteX19" fmla="*/ 0 w 2379572"/>
              <a:gd name="connsiteY19" fmla="*/ 707173 h 2075383"/>
              <a:gd name="connsiteX20" fmla="*/ 0 w 2379572"/>
              <a:gd name="connsiteY20" fmla="*/ 707178 h 2075383"/>
              <a:gd name="connsiteX0" fmla="*/ 0 w 2379572"/>
              <a:gd name="connsiteY0" fmla="*/ 586729 h 1954934"/>
              <a:gd name="connsiteX1" fmla="*/ 273647 w 2379572"/>
              <a:gd name="connsiteY1" fmla="*/ 313082 h 1954934"/>
              <a:gd name="connsiteX2" fmla="*/ 1521600 w 2379572"/>
              <a:gd name="connsiteY2" fmla="*/ 319038 h 1954934"/>
              <a:gd name="connsiteX3" fmla="*/ 608411 w 2379572"/>
              <a:gd name="connsiteY3" fmla="*/ 0 h 1954934"/>
              <a:gd name="connsiteX4" fmla="*/ 1769061 w 2379572"/>
              <a:gd name="connsiteY4" fmla="*/ 316420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 name="connsiteX0" fmla="*/ 0 w 2379572"/>
              <a:gd name="connsiteY0" fmla="*/ 586729 h 1954934"/>
              <a:gd name="connsiteX1" fmla="*/ 273647 w 2379572"/>
              <a:gd name="connsiteY1" fmla="*/ 313082 h 1954934"/>
              <a:gd name="connsiteX2" fmla="*/ 1290372 w 2379572"/>
              <a:gd name="connsiteY2" fmla="*/ 309773 h 1954934"/>
              <a:gd name="connsiteX3" fmla="*/ 608411 w 2379572"/>
              <a:gd name="connsiteY3" fmla="*/ 0 h 1954934"/>
              <a:gd name="connsiteX4" fmla="*/ 1769061 w 2379572"/>
              <a:gd name="connsiteY4" fmla="*/ 316420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 name="connsiteX0" fmla="*/ 0 w 2379572"/>
              <a:gd name="connsiteY0" fmla="*/ 586729 h 1954934"/>
              <a:gd name="connsiteX1" fmla="*/ 273647 w 2379572"/>
              <a:gd name="connsiteY1" fmla="*/ 313082 h 1954934"/>
              <a:gd name="connsiteX2" fmla="*/ 1290372 w 2379572"/>
              <a:gd name="connsiteY2" fmla="*/ 309773 h 1954934"/>
              <a:gd name="connsiteX3" fmla="*/ 608411 w 2379572"/>
              <a:gd name="connsiteY3" fmla="*/ 0 h 1954934"/>
              <a:gd name="connsiteX4" fmla="*/ 1632427 w 2379572"/>
              <a:gd name="connsiteY4" fmla="*/ 307154 h 1954934"/>
              <a:gd name="connsiteX5" fmla="*/ 2105925 w 2379572"/>
              <a:gd name="connsiteY5" fmla="*/ 313082 h 1954934"/>
              <a:gd name="connsiteX6" fmla="*/ 2379572 w 2379572"/>
              <a:gd name="connsiteY6" fmla="*/ 586729 h 1954934"/>
              <a:gd name="connsiteX7" fmla="*/ 2379572 w 2379572"/>
              <a:gd name="connsiteY7" fmla="*/ 586724 h 1954934"/>
              <a:gd name="connsiteX8" fmla="*/ 2379572 w 2379572"/>
              <a:gd name="connsiteY8" fmla="*/ 586724 h 1954934"/>
              <a:gd name="connsiteX9" fmla="*/ 2379572 w 2379572"/>
              <a:gd name="connsiteY9" fmla="*/ 997187 h 1954934"/>
              <a:gd name="connsiteX10" fmla="*/ 2379572 w 2379572"/>
              <a:gd name="connsiteY10" fmla="*/ 1681287 h 1954934"/>
              <a:gd name="connsiteX11" fmla="*/ 2105925 w 2379572"/>
              <a:gd name="connsiteY11" fmla="*/ 1954934 h 1954934"/>
              <a:gd name="connsiteX12" fmla="*/ 991488 w 2379572"/>
              <a:gd name="connsiteY12" fmla="*/ 1954934 h 1954934"/>
              <a:gd name="connsiteX13" fmla="*/ 396595 w 2379572"/>
              <a:gd name="connsiteY13" fmla="*/ 1954934 h 1954934"/>
              <a:gd name="connsiteX14" fmla="*/ 396595 w 2379572"/>
              <a:gd name="connsiteY14" fmla="*/ 1954934 h 1954934"/>
              <a:gd name="connsiteX15" fmla="*/ 273647 w 2379572"/>
              <a:gd name="connsiteY15" fmla="*/ 1954934 h 1954934"/>
              <a:gd name="connsiteX16" fmla="*/ 0 w 2379572"/>
              <a:gd name="connsiteY16" fmla="*/ 1681287 h 1954934"/>
              <a:gd name="connsiteX17" fmla="*/ 0 w 2379572"/>
              <a:gd name="connsiteY17" fmla="*/ 997187 h 1954934"/>
              <a:gd name="connsiteX18" fmla="*/ 0 w 2379572"/>
              <a:gd name="connsiteY18" fmla="*/ 586724 h 1954934"/>
              <a:gd name="connsiteX19" fmla="*/ 0 w 2379572"/>
              <a:gd name="connsiteY19" fmla="*/ 586724 h 1954934"/>
              <a:gd name="connsiteX20" fmla="*/ 0 w 2379572"/>
              <a:gd name="connsiteY20" fmla="*/ 586729 h 195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9572" h="1954934">
                <a:moveTo>
                  <a:pt x="0" y="586729"/>
                </a:moveTo>
                <a:cubicBezTo>
                  <a:pt x="0" y="435598"/>
                  <a:pt x="122516" y="313082"/>
                  <a:pt x="273647" y="313082"/>
                </a:cubicBezTo>
                <a:lnTo>
                  <a:pt x="1290372" y="309773"/>
                </a:lnTo>
                <a:lnTo>
                  <a:pt x="608411" y="0"/>
                </a:lnTo>
                <a:lnTo>
                  <a:pt x="1632427" y="307154"/>
                </a:lnTo>
                <a:cubicBezTo>
                  <a:pt x="2003906" y="307154"/>
                  <a:pt x="1734446" y="313082"/>
                  <a:pt x="2105925" y="313082"/>
                </a:cubicBezTo>
                <a:cubicBezTo>
                  <a:pt x="2257056" y="313082"/>
                  <a:pt x="2379572" y="435598"/>
                  <a:pt x="2379572" y="586729"/>
                </a:cubicBezTo>
                <a:lnTo>
                  <a:pt x="2379572" y="586724"/>
                </a:lnTo>
                <a:lnTo>
                  <a:pt x="2379572" y="586724"/>
                </a:lnTo>
                <a:lnTo>
                  <a:pt x="2379572" y="997187"/>
                </a:lnTo>
                <a:lnTo>
                  <a:pt x="2379572" y="1681287"/>
                </a:lnTo>
                <a:cubicBezTo>
                  <a:pt x="2379572" y="1832418"/>
                  <a:pt x="2257056" y="1954934"/>
                  <a:pt x="2105925" y="1954934"/>
                </a:cubicBezTo>
                <a:lnTo>
                  <a:pt x="991488" y="1954934"/>
                </a:lnTo>
                <a:lnTo>
                  <a:pt x="396595" y="1954934"/>
                </a:lnTo>
                <a:lnTo>
                  <a:pt x="396595" y="1954934"/>
                </a:lnTo>
                <a:lnTo>
                  <a:pt x="273647" y="1954934"/>
                </a:lnTo>
                <a:cubicBezTo>
                  <a:pt x="122516" y="1954934"/>
                  <a:pt x="0" y="1832418"/>
                  <a:pt x="0" y="1681287"/>
                </a:cubicBezTo>
                <a:lnTo>
                  <a:pt x="0" y="997187"/>
                </a:lnTo>
                <a:lnTo>
                  <a:pt x="0" y="586724"/>
                </a:lnTo>
                <a:lnTo>
                  <a:pt x="0" y="586724"/>
                </a:lnTo>
                <a:lnTo>
                  <a:pt x="0" y="586729"/>
                </a:lnTo>
                <a:close/>
              </a:path>
            </a:pathLst>
          </a:custGeom>
          <a:solidFill>
            <a:srgbClr val="E6D6F2"/>
          </a:solidFill>
          <a:ln>
            <a:solidFill>
              <a:srgbClr val="B13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B13482"/>
              </a:solidFill>
            </a:endParaRPr>
          </a:p>
        </p:txBody>
      </p:sp>
      <p:sp>
        <p:nvSpPr>
          <p:cNvPr id="54" name="正方形/長方形 53">
            <a:extLst>
              <a:ext uri="{FF2B5EF4-FFF2-40B4-BE49-F238E27FC236}">
                <a16:creationId xmlns:a16="http://schemas.microsoft.com/office/drawing/2014/main" id="{BA01B76F-A8F8-410B-A284-AFD9815EBB71}"/>
              </a:ext>
            </a:extLst>
          </p:cNvPr>
          <p:cNvSpPr/>
          <p:nvPr/>
        </p:nvSpPr>
        <p:spPr>
          <a:xfrm>
            <a:off x="5647201" y="3984784"/>
            <a:ext cx="1177594" cy="23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tx1"/>
                </a:solidFill>
                <a:latin typeface="Meiryo UI" panose="020B0604030504040204" pitchFamily="50" charset="-128"/>
                <a:ea typeface="Meiryo UI" panose="020B0604030504040204" pitchFamily="50" charset="-128"/>
              </a:rPr>
              <a:t>インポート前の表示</a:t>
            </a:r>
          </a:p>
        </p:txBody>
      </p:sp>
      <p:sp>
        <p:nvSpPr>
          <p:cNvPr id="55" name="正方形/長方形 54">
            <a:extLst>
              <a:ext uri="{FF2B5EF4-FFF2-40B4-BE49-F238E27FC236}">
                <a16:creationId xmlns:a16="http://schemas.microsoft.com/office/drawing/2014/main" id="{F09F5DB0-5181-4299-B8E5-CC6421740F7B}"/>
              </a:ext>
            </a:extLst>
          </p:cNvPr>
          <p:cNvSpPr/>
          <p:nvPr/>
        </p:nvSpPr>
        <p:spPr>
          <a:xfrm>
            <a:off x="5630566" y="5096339"/>
            <a:ext cx="1171812" cy="23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tx1"/>
                </a:solidFill>
                <a:latin typeface="Meiryo UI" panose="020B0604030504040204" pitchFamily="50" charset="-128"/>
                <a:ea typeface="Meiryo UI" panose="020B0604030504040204" pitchFamily="50" charset="-128"/>
              </a:rPr>
              <a:t>インポート後の表示</a:t>
            </a:r>
          </a:p>
        </p:txBody>
      </p:sp>
      <p:graphicFrame>
        <p:nvGraphicFramePr>
          <p:cNvPr id="56" name="表 55">
            <a:extLst>
              <a:ext uri="{FF2B5EF4-FFF2-40B4-BE49-F238E27FC236}">
                <a16:creationId xmlns:a16="http://schemas.microsoft.com/office/drawing/2014/main" id="{9E42C7D5-9F71-40F2-8C97-5AFDE6AEEEA9}"/>
              </a:ext>
            </a:extLst>
          </p:cNvPr>
          <p:cNvGraphicFramePr>
            <a:graphicFrameLocks noGrp="1"/>
          </p:cNvGraphicFramePr>
          <p:nvPr>
            <p:extLst>
              <p:ext uri="{D42A27DB-BD31-4B8C-83A1-F6EECF244321}">
                <p14:modId xmlns:p14="http://schemas.microsoft.com/office/powerpoint/2010/main" val="2841422258"/>
              </p:ext>
            </p:extLst>
          </p:nvPr>
        </p:nvGraphicFramePr>
        <p:xfrm>
          <a:off x="5194891" y="4230316"/>
          <a:ext cx="2114056" cy="594360"/>
        </p:xfrm>
        <a:graphic>
          <a:graphicData uri="http://schemas.openxmlformats.org/drawingml/2006/table">
            <a:tbl>
              <a:tblPr firstRow="1" bandRow="1">
                <a:tableStyleId>{5940675A-B579-460E-94D1-54222C63F5DA}</a:tableStyleId>
              </a:tblPr>
              <a:tblGrid>
                <a:gridCol w="682904">
                  <a:extLst>
                    <a:ext uri="{9D8B030D-6E8A-4147-A177-3AD203B41FA5}">
                      <a16:colId xmlns:a16="http://schemas.microsoft.com/office/drawing/2014/main" val="20000"/>
                    </a:ext>
                  </a:extLst>
                </a:gridCol>
                <a:gridCol w="616944">
                  <a:extLst>
                    <a:ext uri="{9D8B030D-6E8A-4147-A177-3AD203B41FA5}">
                      <a16:colId xmlns:a16="http://schemas.microsoft.com/office/drawing/2014/main" val="20001"/>
                    </a:ext>
                  </a:extLst>
                </a:gridCol>
                <a:gridCol w="60592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0">
                <a:tc>
                  <a:txBody>
                    <a:bodyPr/>
                    <a:lstStyle/>
                    <a:p>
                      <a:r>
                        <a:rPr kumimoji="1" lang="en-US" altLang="ja-JP" sz="800">
                          <a:latin typeface="Segoe UI" panose="020B0502040204020203" pitchFamily="34" charset="0"/>
                          <a:cs typeface="Segoe UI" panose="020B0502040204020203" pitchFamily="34" charset="0"/>
                        </a:rPr>
                        <a:t>0000015</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r h="172114">
                <a:tc>
                  <a:txBody>
                    <a:bodyPr/>
                    <a:lstStyle/>
                    <a:p>
                      <a:r>
                        <a:rPr kumimoji="1" lang="en-US" altLang="ja-JP" sz="800">
                          <a:latin typeface="Segoe UI" panose="020B0502040204020203" pitchFamily="34" charset="0"/>
                          <a:cs typeface="Segoe UI" panose="020B0502040204020203" pitchFamily="34" charset="0"/>
                        </a:rPr>
                        <a:t>00000217</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57" name="表 56">
            <a:extLst>
              <a:ext uri="{FF2B5EF4-FFF2-40B4-BE49-F238E27FC236}">
                <a16:creationId xmlns:a16="http://schemas.microsoft.com/office/drawing/2014/main" id="{5D8E605F-6CE3-4BEA-943E-D58CB26DA1B8}"/>
              </a:ext>
            </a:extLst>
          </p:cNvPr>
          <p:cNvGraphicFramePr>
            <a:graphicFrameLocks noGrp="1"/>
          </p:cNvGraphicFramePr>
          <p:nvPr>
            <p:extLst>
              <p:ext uri="{D42A27DB-BD31-4B8C-83A1-F6EECF244321}">
                <p14:modId xmlns:p14="http://schemas.microsoft.com/office/powerpoint/2010/main" val="3991490572"/>
              </p:ext>
            </p:extLst>
          </p:nvPr>
        </p:nvGraphicFramePr>
        <p:xfrm>
          <a:off x="5206680" y="5336684"/>
          <a:ext cx="2114056" cy="594360"/>
        </p:xfrm>
        <a:graphic>
          <a:graphicData uri="http://schemas.openxmlformats.org/drawingml/2006/table">
            <a:tbl>
              <a:tblPr firstRow="1" bandRow="1">
                <a:tableStyleId>{5940675A-B579-460E-94D1-54222C63F5DA}</a:tableStyleId>
              </a:tblPr>
              <a:tblGrid>
                <a:gridCol w="682904">
                  <a:extLst>
                    <a:ext uri="{9D8B030D-6E8A-4147-A177-3AD203B41FA5}">
                      <a16:colId xmlns:a16="http://schemas.microsoft.com/office/drawing/2014/main" val="20000"/>
                    </a:ext>
                  </a:extLst>
                </a:gridCol>
                <a:gridCol w="616944">
                  <a:extLst>
                    <a:ext uri="{9D8B030D-6E8A-4147-A177-3AD203B41FA5}">
                      <a16:colId xmlns:a16="http://schemas.microsoft.com/office/drawing/2014/main" val="20001"/>
                    </a:ext>
                  </a:extLst>
                </a:gridCol>
                <a:gridCol w="60592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0">
                <a:tc>
                  <a:txBody>
                    <a:bodyPr/>
                    <a:lstStyle/>
                    <a:p>
                      <a:r>
                        <a:rPr kumimoji="1" lang="en-US" altLang="ja-JP" sz="800">
                          <a:latin typeface="Segoe UI" panose="020B0502040204020203" pitchFamily="34" charset="0"/>
                          <a:cs typeface="Segoe UI" panose="020B0502040204020203" pitchFamily="34" charset="0"/>
                        </a:rPr>
                        <a:t>0000015</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利用太郎</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800">
                          <a:latin typeface="Meiryo UI" panose="020B0604030504040204" pitchFamily="50" charset="-128"/>
                          <a:ea typeface="Meiryo UI" panose="020B0604030504040204" pitchFamily="50" charset="-128"/>
                        </a:rPr>
                        <a:t>要介護</a:t>
                      </a:r>
                      <a:r>
                        <a:rPr kumimoji="1" lang="en-US" altLang="ja-JP" sz="800">
                          <a:latin typeface="Meiryo UI" panose="020B0604030504040204" pitchFamily="50" charset="-128"/>
                          <a:ea typeface="Meiryo UI" panose="020B0604030504040204" pitchFamily="50" charset="-128"/>
                        </a:rPr>
                        <a:t>4</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r h="172114">
                <a:tc>
                  <a:txBody>
                    <a:bodyPr/>
                    <a:lstStyle/>
                    <a:p>
                      <a:r>
                        <a:rPr kumimoji="1" lang="en-US" altLang="ja-JP" sz="800">
                          <a:latin typeface="Segoe UI" panose="020B0502040204020203" pitchFamily="34" charset="0"/>
                          <a:cs typeface="Segoe UI" panose="020B0502040204020203" pitchFamily="34" charset="0"/>
                        </a:rPr>
                        <a:t>00000217</a:t>
                      </a:r>
                      <a:endParaRPr kumimoji="1" lang="ja-JP" altLang="en-US" sz="800">
                        <a:latin typeface="Segoe UI" panose="020B0502040204020203" pitchFamily="34" charset="0"/>
                        <a:ea typeface="Meiryo UI" panose="020B0604030504040204" pitchFamily="50" charset="-128"/>
                        <a:cs typeface="Segoe UI" panose="020B0502040204020203" pitchFamily="34" charset="0"/>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介護松子</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rPr>
                        <a:t>要支援</a:t>
                      </a:r>
                      <a:r>
                        <a:rPr kumimoji="1" lang="en-US" altLang="ja-JP" sz="800">
                          <a:solidFill>
                            <a:schemeClr val="tx1"/>
                          </a:solidFill>
                          <a:latin typeface="Meiryo UI" panose="020B0604030504040204" pitchFamily="50" charset="-128"/>
                          <a:ea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endParaRPr>
                    </a:p>
                  </a:txBody>
                  <a:tcPr>
                    <a:solidFill>
                      <a:schemeClr val="bg1"/>
                    </a:solidFill>
                  </a:tcPr>
                </a:tc>
                <a:tc>
                  <a:txBody>
                    <a:bodyPr/>
                    <a:lstStyle/>
                    <a:p>
                      <a:endParaRPr kumimoji="1" lang="ja-JP" altLang="en-US" sz="200">
                        <a:latin typeface="Meiryo UI" panose="020B0604030504040204" pitchFamily="50" charset="-128"/>
                        <a:ea typeface="Meiryo UI" panose="020B0604030504040204" pitchFamily="50" charset="-128"/>
                      </a:endParaRPr>
                    </a:p>
                  </a:txBody>
                  <a:tcPr>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50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B w="12700" cap="flat" cmpd="sng" algn="ctr">
                      <a:noFill/>
                      <a:prstDash val="dash"/>
                      <a:round/>
                      <a:headEnd type="none" w="med" len="med"/>
                      <a:tailEnd type="none" w="med" len="med"/>
                    </a:lnB>
                    <a:solidFill>
                      <a:schemeClr val="bg1"/>
                    </a:solidFill>
                  </a:tcPr>
                </a:tc>
                <a:tc>
                  <a:txBody>
                    <a:bodyPr/>
                    <a:lstStyle/>
                    <a:p>
                      <a:endParaRPr kumimoji="1" lang="ja-JP" altLang="en-US" sz="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8" name="正方形/長方形 57">
            <a:extLst>
              <a:ext uri="{FF2B5EF4-FFF2-40B4-BE49-F238E27FC236}">
                <a16:creationId xmlns:a16="http://schemas.microsoft.com/office/drawing/2014/main" id="{5A928545-1E20-4C76-92E8-BC8322D602BD}"/>
              </a:ext>
            </a:extLst>
          </p:cNvPr>
          <p:cNvSpPr/>
          <p:nvPr/>
        </p:nvSpPr>
        <p:spPr>
          <a:xfrm>
            <a:off x="2515296" y="4872826"/>
            <a:ext cx="1920379" cy="54544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a:solidFill>
                  <a:schemeClr val="tx1"/>
                </a:solidFill>
                <a:latin typeface="Meiryo UI" panose="020B0604030504040204" pitchFamily="50" charset="-128"/>
                <a:ea typeface="Meiryo UI" panose="020B0604030504040204" pitchFamily="50" charset="-128"/>
              </a:rPr>
              <a:t>00000115</a:t>
            </a:r>
            <a:r>
              <a:rPr kumimoji="1" lang="ja-JP" altLang="en-US" sz="800">
                <a:solidFill>
                  <a:schemeClr val="tx1"/>
                </a:solidFill>
                <a:latin typeface="Meiryo UI" panose="020B0604030504040204" pitchFamily="50" charset="-128"/>
                <a:ea typeface="Meiryo UI" panose="020B0604030504040204" pitchFamily="50" charset="-128"/>
              </a:rPr>
              <a:t>：利用太郎</a:t>
            </a:r>
            <a:r>
              <a:rPr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要介護</a:t>
            </a:r>
            <a:r>
              <a:rPr lang="en-US" altLang="ja-JP" sz="800">
                <a:solidFill>
                  <a:schemeClr val="tx1"/>
                </a:solidFill>
                <a:latin typeface="Meiryo UI" panose="020B0604030504040204" pitchFamily="50" charset="-128"/>
                <a:ea typeface="Meiryo UI" panose="020B0604030504040204" pitchFamily="50" charset="-128"/>
              </a:rPr>
              <a:t>4,…</a:t>
            </a:r>
          </a:p>
          <a:p>
            <a:r>
              <a:rPr kumimoji="1" lang="en-US" altLang="ja-JP" sz="800">
                <a:solidFill>
                  <a:schemeClr val="tx1"/>
                </a:solidFill>
                <a:latin typeface="Meiryo UI" panose="020B0604030504040204" pitchFamily="50" charset="-128"/>
                <a:ea typeface="Meiryo UI" panose="020B0604030504040204" pitchFamily="50" charset="-128"/>
              </a:rPr>
              <a:t>00000217</a:t>
            </a:r>
            <a:r>
              <a:rPr kumimoji="1" lang="ja-JP" altLang="en-US" sz="800">
                <a:solidFill>
                  <a:schemeClr val="tx1"/>
                </a:solidFill>
                <a:latin typeface="Meiryo UI" panose="020B0604030504040204" pitchFamily="50" charset="-128"/>
                <a:ea typeface="Meiryo UI" panose="020B0604030504040204" pitchFamily="50" charset="-128"/>
              </a:rPr>
              <a:t>：介護松子</a:t>
            </a:r>
            <a:r>
              <a:rPr kumimoji="1"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要支援</a:t>
            </a:r>
            <a:r>
              <a:rPr lang="en-US" altLang="ja-JP" sz="800">
                <a:solidFill>
                  <a:schemeClr val="tx1"/>
                </a:solidFill>
                <a:latin typeface="Meiryo UI" panose="020B0604030504040204" pitchFamily="50" charset="-128"/>
                <a:ea typeface="Meiryo UI" panose="020B0604030504040204" pitchFamily="50" charset="-128"/>
              </a:rPr>
              <a:t>1</a:t>
            </a:r>
            <a:r>
              <a:rPr kumimoji="1" lang="en-US" altLang="ja-JP" sz="800">
                <a:solidFill>
                  <a:schemeClr val="tx1"/>
                </a:solidFill>
                <a:latin typeface="Meiryo UI" panose="020B0604030504040204" pitchFamily="50" charset="-128"/>
                <a:ea typeface="Meiryo UI" panose="020B0604030504040204" pitchFamily="50" charset="-128"/>
              </a:rPr>
              <a:t>,…</a:t>
            </a:r>
          </a:p>
          <a:p>
            <a:endParaRPr lang="en-US" altLang="ja-JP" sz="800">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8DAD9E4C-39B9-487A-AB2A-9A46CAF11BDB}"/>
              </a:ext>
            </a:extLst>
          </p:cNvPr>
          <p:cNvSpPr/>
          <p:nvPr/>
        </p:nvSpPr>
        <p:spPr>
          <a:xfrm>
            <a:off x="2485740" y="4601654"/>
            <a:ext cx="2455424" cy="82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a:solidFill>
                  <a:schemeClr val="bg1"/>
                </a:solidFill>
                <a:latin typeface="Meiryo UI" panose="020B0604030504040204" pitchFamily="50" charset="-128"/>
                <a:ea typeface="Meiryo UI" panose="020B0604030504040204" pitchFamily="50" charset="-128"/>
              </a:rPr>
              <a:t>介護サービス利用者の個人情報</a:t>
            </a:r>
          </a:p>
        </p:txBody>
      </p:sp>
      <p:sp>
        <p:nvSpPr>
          <p:cNvPr id="60" name="テキスト ボックス 59">
            <a:extLst>
              <a:ext uri="{FF2B5EF4-FFF2-40B4-BE49-F238E27FC236}">
                <a16:creationId xmlns:a16="http://schemas.microsoft.com/office/drawing/2014/main" id="{A024884E-F6CA-4A73-98F2-35102D33224B}"/>
              </a:ext>
            </a:extLst>
          </p:cNvPr>
          <p:cNvSpPr txBox="1"/>
          <p:nvPr/>
        </p:nvSpPr>
        <p:spPr>
          <a:xfrm>
            <a:off x="3328301" y="5166208"/>
            <a:ext cx="353943" cy="184929"/>
          </a:xfrm>
          <a:prstGeom prst="rect">
            <a:avLst/>
          </a:prstGeom>
          <a:noFill/>
        </p:spPr>
        <p:txBody>
          <a:bodyPr vert="eaVert" wrap="square" rtlCol="0">
            <a:spAutoFit/>
          </a:bodyPr>
          <a:lstStyle/>
          <a:p>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p:txBody>
      </p:sp>
      <p:sp>
        <p:nvSpPr>
          <p:cNvPr id="61" name="下矢印 10">
            <a:extLst>
              <a:ext uri="{FF2B5EF4-FFF2-40B4-BE49-F238E27FC236}">
                <a16:creationId xmlns:a16="http://schemas.microsoft.com/office/drawing/2014/main" id="{B4A69332-851A-4118-AB02-307E7607EFD4}"/>
              </a:ext>
            </a:extLst>
          </p:cNvPr>
          <p:cNvSpPr/>
          <p:nvPr/>
        </p:nvSpPr>
        <p:spPr>
          <a:xfrm>
            <a:off x="6145695" y="4904264"/>
            <a:ext cx="212448" cy="176416"/>
          </a:xfrm>
          <a:prstGeom prst="downArrow">
            <a:avLst>
              <a:gd name="adj1" fmla="val 327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E07F7E6E-A6A9-4DEC-A2BD-EAF6F3FF287A}"/>
              </a:ext>
            </a:extLst>
          </p:cNvPr>
          <p:cNvSpPr/>
          <p:nvPr/>
        </p:nvSpPr>
        <p:spPr>
          <a:xfrm>
            <a:off x="8357796" y="21534"/>
            <a:ext cx="1440000" cy="432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操作説明書</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P49</a:t>
            </a:r>
          </a:p>
        </p:txBody>
      </p:sp>
    </p:spTree>
    <p:extLst>
      <p:ext uri="{BB962C8B-B14F-4D97-AF65-F5344CB8AC3E}">
        <p14:creationId xmlns:p14="http://schemas.microsoft.com/office/powerpoint/2010/main" val="157603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CHASE</a:t>
            </a:r>
            <a:r>
              <a:rPr kumimoji="1" lang="ja-JP" altLang="en-US" sz="2000" b="1" dirty="0">
                <a:solidFill>
                  <a:prstClr val="white"/>
                </a:solidFill>
                <a:latin typeface="HG丸ｺﾞｼｯｸM-PRO" pitchFamily="50" charset="-128"/>
                <a:ea typeface="HG丸ｺﾞｼｯｸM-PRO" pitchFamily="50" charset="-128"/>
              </a:rPr>
              <a:t>（</a:t>
            </a: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）の基本的な利用の流れ</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テキスト ボックス 136">
            <a:extLst>
              <a:ext uri="{FF2B5EF4-FFF2-40B4-BE49-F238E27FC236}">
                <a16:creationId xmlns:a16="http://schemas.microsoft.com/office/drawing/2014/main" id="{F1150CF3-2EA1-430C-B7DE-46DBE8959ED0}"/>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本セクションでは、「新規利用申請」から「</a:t>
            </a:r>
            <a:r>
              <a:rPr lang="ja-JP" altLang="en-US" sz="1400" dirty="0">
                <a:latin typeface="Meiryo UI" panose="020B0604030504040204" pitchFamily="50" charset="-128"/>
                <a:ea typeface="Meiryo UI" panose="020B0604030504040204" pitchFamily="50" charset="-128"/>
              </a:rPr>
              <a:t>厚生労働省から送付されるハガキの受領</a:t>
            </a:r>
            <a:r>
              <a:rPr lang="ja-JP" altLang="en-US" sz="1400" kern="0" spc="-10" dirty="0">
                <a:solidFill>
                  <a:prstClr val="black"/>
                </a:solidFill>
                <a:latin typeface="Meiryo UI" panose="020B0604030504040204" pitchFamily="50" charset="-128"/>
                <a:ea typeface="Meiryo UI" panose="020B0604030504040204" pitchFamily="50" charset="-128"/>
              </a:rPr>
              <a:t>」までを説明します。</a:t>
            </a:r>
          </a:p>
        </p:txBody>
      </p:sp>
      <p:sp>
        <p:nvSpPr>
          <p:cNvPr id="3" name="四角形: 角を丸くする 2">
            <a:extLst>
              <a:ext uri="{FF2B5EF4-FFF2-40B4-BE49-F238E27FC236}">
                <a16:creationId xmlns:a16="http://schemas.microsoft.com/office/drawing/2014/main" id="{F6157DF3-4D32-484E-9BA3-C8745C0DB787}"/>
              </a:ext>
            </a:extLst>
          </p:cNvPr>
          <p:cNvSpPr/>
          <p:nvPr/>
        </p:nvSpPr>
        <p:spPr>
          <a:xfrm>
            <a:off x="2693894" y="1730999"/>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新規利用申請</a:t>
            </a:r>
          </a:p>
        </p:txBody>
      </p:sp>
      <p:sp>
        <p:nvSpPr>
          <p:cNvPr id="15" name="四角形: 角を丸くする 14">
            <a:extLst>
              <a:ext uri="{FF2B5EF4-FFF2-40B4-BE49-F238E27FC236}">
                <a16:creationId xmlns:a16="http://schemas.microsoft.com/office/drawing/2014/main" id="{A94CD94E-2056-4F58-AA13-2CE3F8D618D1}"/>
              </a:ext>
            </a:extLst>
          </p:cNvPr>
          <p:cNvSpPr/>
          <p:nvPr/>
        </p:nvSpPr>
        <p:spPr>
          <a:xfrm>
            <a:off x="2693894" y="2911121"/>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厚生労働省から送付されるハガキの受領</a:t>
            </a:r>
          </a:p>
        </p:txBody>
      </p:sp>
      <p:sp>
        <p:nvSpPr>
          <p:cNvPr id="16" name="四角形: 角を丸くする 15">
            <a:extLst>
              <a:ext uri="{FF2B5EF4-FFF2-40B4-BE49-F238E27FC236}">
                <a16:creationId xmlns:a16="http://schemas.microsoft.com/office/drawing/2014/main" id="{4FABD919-A02D-4897-8A61-63FC26F6DD1E}"/>
              </a:ext>
            </a:extLst>
          </p:cNvPr>
          <p:cNvSpPr/>
          <p:nvPr/>
        </p:nvSpPr>
        <p:spPr>
          <a:xfrm>
            <a:off x="2693894" y="4091243"/>
            <a:ext cx="4518211" cy="502024"/>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初回ログイン・</a:t>
            </a:r>
            <a:r>
              <a:rPr kumimoji="1" lang="en-US" altLang="ja-JP" sz="1400" dirty="0">
                <a:solidFill>
                  <a:schemeClr val="bg1"/>
                </a:solidFill>
                <a:latin typeface="Meiryo UI" panose="020B0604030504040204" pitchFamily="50" charset="-128"/>
                <a:ea typeface="Meiryo UI" panose="020B0604030504040204" pitchFamily="50" charset="-128"/>
              </a:rPr>
              <a:t>ID</a:t>
            </a:r>
            <a:r>
              <a:rPr kumimoji="1" lang="ja-JP" altLang="en-US" sz="1400" dirty="0">
                <a:solidFill>
                  <a:schemeClr val="bg1"/>
                </a:solidFill>
                <a:latin typeface="Meiryo UI" panose="020B0604030504040204" pitchFamily="50" charset="-128"/>
                <a:ea typeface="Meiryo UI" panose="020B0604030504040204" pitchFamily="50" charset="-128"/>
              </a:rPr>
              <a:t>の設定</a:t>
            </a:r>
          </a:p>
        </p:txBody>
      </p:sp>
      <p:sp>
        <p:nvSpPr>
          <p:cNvPr id="9" name="四角形: 角を丸くする 8">
            <a:extLst>
              <a:ext uri="{FF2B5EF4-FFF2-40B4-BE49-F238E27FC236}">
                <a16:creationId xmlns:a16="http://schemas.microsoft.com/office/drawing/2014/main" id="{C523031F-F21D-4B5F-BE8F-C8163C7BC049}"/>
              </a:ext>
            </a:extLst>
          </p:cNvPr>
          <p:cNvSpPr/>
          <p:nvPr/>
        </p:nvSpPr>
        <p:spPr>
          <a:xfrm>
            <a:off x="2683031" y="5271365"/>
            <a:ext cx="4518000" cy="504000"/>
          </a:xfrm>
          <a:prstGeom prst="roundRect">
            <a:avLst/>
          </a:prstGeom>
          <a:solidFill>
            <a:srgbClr val="3E5E84"/>
          </a:solidFill>
          <a:ln w="25400" cap="flat" cmpd="sng" algn="ctr">
            <a:solidFill>
              <a:srgbClr val="3E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利用者情報・様式情報の登録</a:t>
            </a:r>
          </a:p>
        </p:txBody>
      </p:sp>
      <p:cxnSp>
        <p:nvCxnSpPr>
          <p:cNvPr id="5" name="直線矢印コネクタ 4">
            <a:extLst>
              <a:ext uri="{FF2B5EF4-FFF2-40B4-BE49-F238E27FC236}">
                <a16:creationId xmlns:a16="http://schemas.microsoft.com/office/drawing/2014/main" id="{0D5275E9-48A6-4449-9956-B762B8F8B2E6}"/>
              </a:ext>
            </a:extLst>
          </p:cNvPr>
          <p:cNvCxnSpPr>
            <a:cxnSpLocks/>
          </p:cNvCxnSpPr>
          <p:nvPr/>
        </p:nvCxnSpPr>
        <p:spPr>
          <a:xfrm>
            <a:off x="4952999" y="2270835"/>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F44DB753-60C9-468E-8F1A-7E3D4855998B}"/>
              </a:ext>
            </a:extLst>
          </p:cNvPr>
          <p:cNvCxnSpPr>
            <a:cxnSpLocks/>
          </p:cNvCxnSpPr>
          <p:nvPr/>
        </p:nvCxnSpPr>
        <p:spPr>
          <a:xfrm>
            <a:off x="4954135" y="3429000"/>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FB1BAA96-DD30-49BD-9051-CBC2C9771269}"/>
              </a:ext>
            </a:extLst>
          </p:cNvPr>
          <p:cNvCxnSpPr>
            <a:cxnSpLocks/>
          </p:cNvCxnSpPr>
          <p:nvPr/>
        </p:nvCxnSpPr>
        <p:spPr>
          <a:xfrm>
            <a:off x="4952999" y="4593267"/>
            <a:ext cx="0" cy="576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 name="正方形/長方形 3">
            <a:extLst>
              <a:ext uri="{FF2B5EF4-FFF2-40B4-BE49-F238E27FC236}">
                <a16:creationId xmlns:a16="http://schemas.microsoft.com/office/drawing/2014/main" id="{9A8FF2B1-4601-418D-A1D0-6C855DD5538D}"/>
              </a:ext>
            </a:extLst>
          </p:cNvPr>
          <p:cNvSpPr/>
          <p:nvPr/>
        </p:nvSpPr>
        <p:spPr>
          <a:xfrm>
            <a:off x="2374710" y="1392072"/>
            <a:ext cx="5049672" cy="2292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右向き指示マーク">
            <a:extLst>
              <a:ext uri="{FF2B5EF4-FFF2-40B4-BE49-F238E27FC236}">
                <a16:creationId xmlns:a16="http://schemas.microsoft.com/office/drawing/2014/main" id="{CCDDED9E-4B4B-40CC-968E-31251FB365B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700000" flipH="1">
            <a:off x="7094677" y="3387297"/>
            <a:ext cx="659406" cy="659406"/>
          </a:xfrm>
          <a:prstGeom prst="rect">
            <a:avLst/>
          </a:prstGeom>
        </p:spPr>
      </p:pic>
    </p:spTree>
    <p:extLst>
      <p:ext uri="{BB962C8B-B14F-4D97-AF65-F5344CB8AC3E}">
        <p14:creationId xmlns:p14="http://schemas.microsoft.com/office/powerpoint/2010/main" val="942584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136">
            <a:extLst>
              <a:ext uri="{FF2B5EF4-FFF2-40B4-BE49-F238E27FC236}">
                <a16:creationId xmlns:a16="http://schemas.microsoft.com/office/drawing/2014/main" id="{321947EE-687D-4784-9A9C-8FC3DFF96F37}"/>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i="1" kern="0" spc="-10" dirty="0">
                <a:solidFill>
                  <a:prstClr val="black"/>
                </a:solidFill>
                <a:latin typeface="Meiryo UI" panose="020B0604030504040204" pitchFamily="50" charset="-128"/>
                <a:ea typeface="Meiryo UI" panose="020B0604030504040204" pitchFamily="50" charset="-128"/>
              </a:rPr>
              <a:t>介護サービス利用者の個人情報のパソコン間での共有やバックアップのために、個人情報を出力する操作は、「管理ユーザー」が行います。</a:t>
            </a:r>
            <a:endParaRPr lang="en-US" altLang="ja-JP" sz="1400" i="1" kern="0" spc="-10" dirty="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CFA9409-FA73-4D12-A5B0-1009995EEB5F}"/>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256595"/>
            <a:ext cx="4866733" cy="2607870"/>
          </a:xfrm>
          <a:prstGeom prst="rect">
            <a:avLst/>
          </a:prstGeom>
        </p:spPr>
      </p:pic>
      <p:sp>
        <p:nvSpPr>
          <p:cNvPr id="6" name="正方形/長方形 5">
            <a:extLst>
              <a:ext uri="{FF2B5EF4-FFF2-40B4-BE49-F238E27FC236}">
                <a16:creationId xmlns:a16="http://schemas.microsoft.com/office/drawing/2014/main" id="{52509246-3F1A-46D9-8AFC-6B1CA81639B2}"/>
              </a:ext>
            </a:extLst>
          </p:cNvPr>
          <p:cNvSpPr/>
          <p:nvPr/>
        </p:nvSpPr>
        <p:spPr>
          <a:xfrm>
            <a:off x="275014" y="2836766"/>
            <a:ext cx="2045105" cy="452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D097ECB-7AF9-44CD-B103-8FF38428403D}"/>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51382" y="4203835"/>
            <a:ext cx="5400000" cy="2335136"/>
          </a:xfrm>
          <a:prstGeom prst="rect">
            <a:avLst/>
          </a:prstGeom>
        </p:spPr>
      </p:pic>
      <p:sp>
        <p:nvSpPr>
          <p:cNvPr id="9" name="屈折矢印 11">
            <a:extLst>
              <a:ext uri="{FF2B5EF4-FFF2-40B4-BE49-F238E27FC236}">
                <a16:creationId xmlns:a16="http://schemas.microsoft.com/office/drawing/2014/main" id="{6D53F106-62A1-49F0-B5B1-E0F02808E1AD}"/>
              </a:ext>
            </a:extLst>
          </p:cNvPr>
          <p:cNvSpPr/>
          <p:nvPr/>
        </p:nvSpPr>
        <p:spPr>
          <a:xfrm rot="5400000">
            <a:off x="2560307" y="403994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2B13FA5-1308-4252-AA16-DCED56A24D8F}"/>
              </a:ext>
            </a:extLst>
          </p:cNvPr>
          <p:cNvSpPr/>
          <p:nvPr/>
        </p:nvSpPr>
        <p:spPr>
          <a:xfrm>
            <a:off x="3919478" y="5784969"/>
            <a:ext cx="597931" cy="233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2493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個人情報の入出力</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136">
            <a:extLst>
              <a:ext uri="{FF2B5EF4-FFF2-40B4-BE49-F238E27FC236}">
                <a16:creationId xmlns:a16="http://schemas.microsoft.com/office/drawing/2014/main" id="{321947EE-687D-4784-9A9C-8FC3DFF96F37}"/>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出力したバックアップファイルを</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を利用している他のパソコンに取り込む操作は、「インポート」により行います。「インポート」操作は、「操作職員」も実施可能です</a:t>
            </a:r>
            <a:r>
              <a:rPr lang="ja-JP" altLang="en-US" sz="1400" i="1" kern="0" spc="-10" dirty="0">
                <a:solidFill>
                  <a:prstClr val="black"/>
                </a:solidFill>
                <a:latin typeface="Meiryo UI" panose="020B0604030504040204" pitchFamily="50" charset="-128"/>
                <a:ea typeface="Meiryo UI" panose="020B0604030504040204" pitchFamily="50" charset="-128"/>
              </a:rPr>
              <a:t>。</a:t>
            </a:r>
            <a:endParaRPr lang="en-US" altLang="ja-JP" sz="1400" i="1" kern="0" spc="-10" dirty="0">
              <a:solidFill>
                <a:prstClr val="black"/>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239F3CF0-D867-4453-AA4D-4EA3EB8EC4B6}"/>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6267" y="1256595"/>
            <a:ext cx="4866733" cy="2607870"/>
          </a:xfrm>
          <a:prstGeom prst="rect">
            <a:avLst/>
          </a:prstGeom>
        </p:spPr>
      </p:pic>
      <p:sp>
        <p:nvSpPr>
          <p:cNvPr id="12" name="正方形/長方形 11">
            <a:extLst>
              <a:ext uri="{FF2B5EF4-FFF2-40B4-BE49-F238E27FC236}">
                <a16:creationId xmlns:a16="http://schemas.microsoft.com/office/drawing/2014/main" id="{414EC25C-333B-4F19-B8F3-B4AB9F59A793}"/>
              </a:ext>
            </a:extLst>
          </p:cNvPr>
          <p:cNvSpPr/>
          <p:nvPr/>
        </p:nvSpPr>
        <p:spPr>
          <a:xfrm>
            <a:off x="275014" y="2836766"/>
            <a:ext cx="2045105" cy="452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36B1D00-C2F8-4622-A927-6ECBB624E762}"/>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51382" y="4203835"/>
            <a:ext cx="5400000" cy="2335136"/>
          </a:xfrm>
          <a:prstGeom prst="rect">
            <a:avLst/>
          </a:prstGeom>
        </p:spPr>
      </p:pic>
      <p:sp>
        <p:nvSpPr>
          <p:cNvPr id="14" name="屈折矢印 11">
            <a:extLst>
              <a:ext uri="{FF2B5EF4-FFF2-40B4-BE49-F238E27FC236}">
                <a16:creationId xmlns:a16="http://schemas.microsoft.com/office/drawing/2014/main" id="{91A39268-6EE2-45DB-ACA5-C9071E8F5650}"/>
              </a:ext>
            </a:extLst>
          </p:cNvPr>
          <p:cNvSpPr/>
          <p:nvPr/>
        </p:nvSpPr>
        <p:spPr>
          <a:xfrm rot="5400000">
            <a:off x="2560307" y="403994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BE7D1DF-65BD-4679-9099-5177DF22B9C6}"/>
              </a:ext>
            </a:extLst>
          </p:cNvPr>
          <p:cNvSpPr/>
          <p:nvPr/>
        </p:nvSpPr>
        <p:spPr>
          <a:xfrm>
            <a:off x="3864887" y="4597206"/>
            <a:ext cx="3614086" cy="861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線 15">
            <a:extLst>
              <a:ext uri="{FF2B5EF4-FFF2-40B4-BE49-F238E27FC236}">
                <a16:creationId xmlns:a16="http://schemas.microsoft.com/office/drawing/2014/main" id="{3381327A-D10F-4A8F-8A62-0860C3E07557}"/>
              </a:ext>
            </a:extLst>
          </p:cNvPr>
          <p:cNvSpPr/>
          <p:nvPr/>
        </p:nvSpPr>
        <p:spPr>
          <a:xfrm>
            <a:off x="5567705" y="2017064"/>
            <a:ext cx="3483677" cy="637101"/>
          </a:xfrm>
          <a:prstGeom prst="borderCallout1">
            <a:avLst>
              <a:gd name="adj1" fmla="val 695"/>
              <a:gd name="adj2" fmla="val 136"/>
              <a:gd name="adj3" fmla="val 42366"/>
              <a:gd name="adj4" fmla="val -150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こちらの画面イメージは、「管理ユーザー」の場合です。</a:t>
            </a:r>
          </a:p>
        </p:txBody>
      </p:sp>
    </p:spTree>
    <p:extLst>
      <p:ext uri="{BB962C8B-B14F-4D97-AF65-F5344CB8AC3E}">
        <p14:creationId xmlns:p14="http://schemas.microsoft.com/office/powerpoint/2010/main" val="396142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599AB8-328C-4493-86C2-0F4149ED0F4F}"/>
              </a:ext>
            </a:extLst>
          </p:cNvPr>
          <p:cNvPicPr>
            <a:picLocks noChangeAspect="1"/>
          </p:cNvPicPr>
          <p:nvPr/>
        </p:nvPicPr>
        <p:blipFill>
          <a:blip r:embed="rId2"/>
          <a:stretch>
            <a:fillRect/>
          </a:stretch>
        </p:blipFill>
        <p:spPr>
          <a:xfrm>
            <a:off x="1217049" y="3793003"/>
            <a:ext cx="7471900" cy="2241122"/>
          </a:xfrm>
          <a:prstGeom prst="rect">
            <a:avLst/>
          </a:prstGeom>
        </p:spPr>
      </p:pic>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これまでに</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または</a:t>
            </a:r>
            <a:r>
              <a:rPr lang="en-US" altLang="ja-JP" sz="1400" kern="0" spc="-10" dirty="0">
                <a:solidFill>
                  <a:prstClr val="black"/>
                </a:solidFill>
                <a:latin typeface="Meiryo UI" panose="020B0604030504040204" pitchFamily="50" charset="-128"/>
                <a:ea typeface="Meiryo UI" panose="020B0604030504040204" pitchFamily="50" charset="-128"/>
              </a:rPr>
              <a:t>VISIT</a:t>
            </a:r>
            <a:r>
              <a:rPr lang="ja-JP" altLang="en-US" sz="1400" kern="0" spc="-10" dirty="0">
                <a:solidFill>
                  <a:prstClr val="black"/>
                </a:solidFill>
                <a:latin typeface="Meiryo UI" panose="020B0604030504040204" pitchFamily="50" charset="-128"/>
                <a:ea typeface="Meiryo UI" panose="020B0604030504040204" pitchFamily="50" charset="-128"/>
              </a:rPr>
              <a:t>を利用していない場合、</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の利用には新規利用申請が必要となります。</a:t>
            </a:r>
            <a:r>
              <a:rPr lang="ja-JP" altLang="en-US" sz="1400" b="1" u="sng" kern="0" spc="-10" dirty="0">
                <a:solidFill>
                  <a:prstClr val="black"/>
                </a:solidFill>
                <a:latin typeface="Meiryo UI" panose="020B0604030504040204" pitchFamily="50" charset="-128"/>
                <a:ea typeface="Meiryo UI" panose="020B0604030504040204" pitchFamily="50" charset="-128"/>
              </a:rPr>
              <a:t>新規利用申請は、令和</a:t>
            </a:r>
            <a:r>
              <a:rPr lang="en-US" altLang="ja-JP" sz="1400" b="1" u="sng" kern="0" spc="-10" dirty="0">
                <a:solidFill>
                  <a:prstClr val="black"/>
                </a:solidFill>
                <a:latin typeface="Meiryo UI" panose="020B0604030504040204" pitchFamily="50" charset="-128"/>
                <a:ea typeface="Meiryo UI" panose="020B0604030504040204" pitchFamily="50" charset="-128"/>
              </a:rPr>
              <a:t>2</a:t>
            </a:r>
            <a:r>
              <a:rPr lang="ja-JP" altLang="en-US" sz="1400" b="1" u="sng" kern="0" spc="-10" dirty="0">
                <a:solidFill>
                  <a:prstClr val="black"/>
                </a:solidFill>
                <a:latin typeface="Meiryo UI" panose="020B0604030504040204" pitchFamily="50" charset="-128"/>
                <a:ea typeface="Meiryo UI" panose="020B0604030504040204" pitchFamily="50" charset="-128"/>
              </a:rPr>
              <a:t>年度中は</a:t>
            </a:r>
            <a:r>
              <a:rPr lang="en-US" altLang="ja-JP" sz="1400" b="1" u="sng" kern="0" spc="-10" dirty="0">
                <a:solidFill>
                  <a:prstClr val="black"/>
                </a:solidFill>
                <a:latin typeface="Meiryo UI" panose="020B0604030504040204" pitchFamily="50" charset="-128"/>
                <a:ea typeface="Meiryo UI" panose="020B0604030504040204" pitchFamily="50" charset="-128"/>
              </a:rPr>
              <a:t>CHASE</a:t>
            </a:r>
            <a:r>
              <a:rPr lang="ja-JP" altLang="en-US" sz="1400" b="1" u="sng" kern="0" spc="-10" dirty="0">
                <a:solidFill>
                  <a:prstClr val="black"/>
                </a:solidFill>
                <a:latin typeface="Meiryo UI" panose="020B0604030504040204" pitchFamily="50" charset="-128"/>
                <a:ea typeface="Meiryo UI" panose="020B0604030504040204" pitchFamily="50" charset="-128"/>
              </a:rPr>
              <a:t>のホームページ（</a:t>
            </a:r>
            <a:r>
              <a:rPr lang="en-US" altLang="ja-JP" sz="1400" b="1" u="sng" kern="0" spc="-10" dirty="0">
                <a:solidFill>
                  <a:prstClr val="black"/>
                </a:solidFill>
                <a:latin typeface="Meiryo UI" panose="020B0604030504040204" pitchFamily="50" charset="-128"/>
                <a:ea typeface="Meiryo UI" panose="020B0604030504040204" pitchFamily="50" charset="-128"/>
              </a:rPr>
              <a:t>https://chase.mhlw.go.jp</a:t>
            </a:r>
            <a:r>
              <a:rPr lang="ja-JP" altLang="en-US" sz="1400" b="1" u="sng" kern="0" spc="-10" dirty="0">
                <a:solidFill>
                  <a:prstClr val="black"/>
                </a:solidFill>
                <a:latin typeface="Meiryo UI" panose="020B0604030504040204" pitchFamily="50" charset="-128"/>
                <a:ea typeface="Meiryo UI" panose="020B0604030504040204" pitchFamily="50" charset="-128"/>
              </a:rPr>
              <a:t>）にて受け付け</a:t>
            </a:r>
            <a:r>
              <a:rPr lang="ja-JP" altLang="en-US" sz="1400" kern="0" spc="-10" dirty="0">
                <a:solidFill>
                  <a:prstClr val="black"/>
                </a:solidFill>
                <a:latin typeface="Meiryo UI" panose="020B0604030504040204" pitchFamily="50" charset="-128"/>
                <a:ea typeface="Meiryo UI" panose="020B0604030504040204" pitchFamily="50" charset="-128"/>
              </a:rPr>
              <a:t>ています。</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新規利用申請を行うと、厚生労働省から利用開始に必要な情報が記載されたハガキが送付されます。ハガキの到着後に</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が利用可能となりますので、</a:t>
            </a:r>
            <a:r>
              <a:rPr lang="ja-JP" altLang="en-US" sz="1400" b="1" u="sng" kern="0" spc="-10" dirty="0">
                <a:solidFill>
                  <a:prstClr val="black"/>
                </a:solidFill>
                <a:latin typeface="Meiryo UI" panose="020B0604030504040204" pitchFamily="50" charset="-128"/>
                <a:ea typeface="Meiryo UI" panose="020B0604030504040204" pitchFamily="50" charset="-128"/>
              </a:rPr>
              <a:t>新規利用申請は早めに</a:t>
            </a:r>
            <a:r>
              <a:rPr lang="ja-JP" altLang="en-US" sz="1400" kern="0" spc="-10" dirty="0">
                <a:solidFill>
                  <a:prstClr val="black"/>
                </a:solidFill>
                <a:latin typeface="Meiryo UI" panose="020B0604030504040204" pitchFamily="50" charset="-128"/>
                <a:ea typeface="Meiryo UI" panose="020B0604030504040204" pitchFamily="50" charset="-128"/>
              </a:rPr>
              <a:t>行ってください。</a:t>
            </a:r>
          </a:p>
        </p:txBody>
      </p:sp>
      <p:pic>
        <p:nvPicPr>
          <p:cNvPr id="8" name="図 7">
            <a:extLst>
              <a:ext uri="{FF2B5EF4-FFF2-40B4-BE49-F238E27FC236}">
                <a16:creationId xmlns:a16="http://schemas.microsoft.com/office/drawing/2014/main" id="{1C193008-F444-4D69-BC88-4C3261199B3F}"/>
              </a:ext>
            </a:extLst>
          </p:cNvPr>
          <p:cNvPicPr>
            <a:picLocks noChangeAspect="1"/>
          </p:cNvPicPr>
          <p:nvPr/>
        </p:nvPicPr>
        <p:blipFill rotWithShape="1">
          <a:blip r:embed="rId3"/>
          <a:srcRect l="28228" t="17858" r="8366" b="67742"/>
          <a:stretch/>
        </p:blipFill>
        <p:spPr>
          <a:xfrm>
            <a:off x="1217049" y="2001677"/>
            <a:ext cx="7471901" cy="954106"/>
          </a:xfrm>
          <a:prstGeom prst="rect">
            <a:avLst/>
          </a:prstGeom>
        </p:spPr>
      </p:pic>
      <p:sp>
        <p:nvSpPr>
          <p:cNvPr id="10" name="正方形/長方形 9">
            <a:extLst>
              <a:ext uri="{FF2B5EF4-FFF2-40B4-BE49-F238E27FC236}">
                <a16:creationId xmlns:a16="http://schemas.microsoft.com/office/drawing/2014/main" id="{27DA7914-B400-41B9-B1E9-873FB8AA5D8D}"/>
              </a:ext>
            </a:extLst>
          </p:cNvPr>
          <p:cNvSpPr/>
          <p:nvPr/>
        </p:nvSpPr>
        <p:spPr>
          <a:xfrm>
            <a:off x="2066925" y="2231005"/>
            <a:ext cx="3733800" cy="1701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kern="0" spc="-10" dirty="0">
                <a:solidFill>
                  <a:srgbClr val="FF0000"/>
                </a:solidFill>
                <a:latin typeface="Meiryo UI" panose="020B0604030504040204" pitchFamily="50" charset="-128"/>
                <a:ea typeface="Meiryo UI" panose="020B0604030504040204" pitchFamily="50" charset="-128"/>
              </a:rPr>
              <a:t>https://chase.mhlw.go.jp</a:t>
            </a:r>
            <a:endParaRPr kumimoji="1" lang="ja-JP" altLang="en-US" sz="1050" dirty="0">
              <a:solidFill>
                <a:srgbClr val="FF0000"/>
              </a:solidFill>
            </a:endParaRPr>
          </a:p>
        </p:txBody>
      </p:sp>
      <p:sp>
        <p:nvSpPr>
          <p:cNvPr id="16" name="上矢印 28">
            <a:extLst>
              <a:ext uri="{FF2B5EF4-FFF2-40B4-BE49-F238E27FC236}">
                <a16:creationId xmlns:a16="http://schemas.microsoft.com/office/drawing/2014/main" id="{8E7F70CC-BEB6-4170-8123-6860E212D7EA}"/>
              </a:ext>
            </a:extLst>
          </p:cNvPr>
          <p:cNvSpPr/>
          <p:nvPr/>
        </p:nvSpPr>
        <p:spPr>
          <a:xfrm rot="20486593" flipH="1">
            <a:off x="5423048" y="2335246"/>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1996A58B-52DF-4B6D-A025-8A56D4F71486}"/>
              </a:ext>
            </a:extLst>
          </p:cNvPr>
          <p:cNvSpPr/>
          <p:nvPr/>
        </p:nvSpPr>
        <p:spPr>
          <a:xfrm flipV="1">
            <a:off x="4312031" y="3429000"/>
            <a:ext cx="1260000" cy="252000"/>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EE90D10-2721-48A6-A7D8-8D459D9891B7}"/>
              </a:ext>
            </a:extLst>
          </p:cNvPr>
          <p:cNvSpPr/>
          <p:nvPr/>
        </p:nvSpPr>
        <p:spPr>
          <a:xfrm>
            <a:off x="1217049" y="2001677"/>
            <a:ext cx="7471901" cy="11145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6F0B56C-7336-447A-8DF5-8C1AC7B9D89A}"/>
              </a:ext>
            </a:extLst>
          </p:cNvPr>
          <p:cNvSpPr/>
          <p:nvPr/>
        </p:nvSpPr>
        <p:spPr>
          <a:xfrm>
            <a:off x="5800725" y="2714721"/>
            <a:ext cx="3609975" cy="6051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rgbClr val="FF0000"/>
                </a:solidFill>
                <a:latin typeface="Meiryo UI" panose="020B0604030504040204" pitchFamily="50" charset="-128"/>
                <a:ea typeface="Meiryo UI" panose="020B0604030504040204" pitchFamily="50" charset="-128"/>
              </a:rPr>
              <a:t>Internet Explorer</a:t>
            </a:r>
            <a:r>
              <a:rPr kumimoji="1" lang="ja-JP" altLang="en-US" sz="1200" dirty="0">
                <a:solidFill>
                  <a:srgbClr val="FF0000"/>
                </a:solidFill>
                <a:latin typeface="Meiryo UI" panose="020B0604030504040204" pitchFamily="50" charset="-128"/>
                <a:ea typeface="Meiryo UI" panose="020B0604030504040204" pitchFamily="50" charset="-128"/>
              </a:rPr>
              <a:t>または</a:t>
            </a:r>
            <a:r>
              <a:rPr kumimoji="1" lang="en-US" altLang="ja-JP" sz="1200" dirty="0">
                <a:solidFill>
                  <a:srgbClr val="FF0000"/>
                </a:solidFill>
                <a:latin typeface="Meiryo UI" panose="020B0604030504040204" pitchFamily="50" charset="-128"/>
                <a:ea typeface="Meiryo UI" panose="020B0604030504040204" pitchFamily="50" charset="-128"/>
              </a:rPr>
              <a:t>Microsoft Edge</a:t>
            </a:r>
            <a:r>
              <a:rPr kumimoji="1" lang="ja-JP" altLang="en-US" sz="1200" dirty="0">
                <a:solidFill>
                  <a:srgbClr val="FF0000"/>
                </a:solidFill>
                <a:latin typeface="Meiryo UI" panose="020B0604030504040204" pitchFamily="50" charset="-128"/>
                <a:ea typeface="Meiryo UI" panose="020B0604030504040204" pitchFamily="50" charset="-128"/>
              </a:rPr>
              <a:t>を開いて、</a:t>
            </a:r>
            <a:r>
              <a:rPr kumimoji="1" lang="ja-JP" altLang="en-US" sz="1200" b="1" u="sng" dirty="0">
                <a:solidFill>
                  <a:srgbClr val="FF0000"/>
                </a:solidFill>
                <a:latin typeface="Meiryo UI" panose="020B0604030504040204" pitchFamily="50" charset="-128"/>
                <a:ea typeface="Meiryo UI" panose="020B0604030504040204" pitchFamily="50" charset="-128"/>
              </a:rPr>
              <a:t>画面上部のアドレスバー</a:t>
            </a:r>
            <a:r>
              <a:rPr kumimoji="1" lang="ja-JP" altLang="en-US" sz="1200" dirty="0">
                <a:solidFill>
                  <a:srgbClr val="FF0000"/>
                </a:solidFill>
                <a:latin typeface="Meiryo UI" panose="020B0604030504040204" pitchFamily="50" charset="-128"/>
                <a:ea typeface="Meiryo UI" panose="020B0604030504040204" pitchFamily="50" charset="-128"/>
              </a:rPr>
              <a:t>に</a:t>
            </a:r>
            <a:r>
              <a:rPr kumimoji="1" lang="en-US" altLang="ja-JP" sz="1200"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を入力し、キーボードの「</a:t>
            </a:r>
            <a:r>
              <a:rPr kumimoji="1" lang="en-US" altLang="ja-JP" sz="1200" dirty="0">
                <a:solidFill>
                  <a:srgbClr val="FF0000"/>
                </a:solidFill>
                <a:latin typeface="Meiryo UI" panose="020B0604030504040204" pitchFamily="50" charset="-128"/>
                <a:ea typeface="Meiryo UI" panose="020B0604030504040204" pitchFamily="50" charset="-128"/>
              </a:rPr>
              <a:t>Enter</a:t>
            </a:r>
            <a:r>
              <a:rPr kumimoji="1" lang="ja-JP" altLang="en-US" sz="1200" dirty="0">
                <a:solidFill>
                  <a:srgbClr val="FF0000"/>
                </a:solidFill>
                <a:latin typeface="Meiryo UI" panose="020B0604030504040204" pitchFamily="50" charset="-128"/>
                <a:ea typeface="Meiryo UI" panose="020B0604030504040204" pitchFamily="50" charset="-128"/>
              </a:rPr>
              <a:t>」を押します</a:t>
            </a:r>
          </a:p>
        </p:txBody>
      </p:sp>
      <p:sp>
        <p:nvSpPr>
          <p:cNvPr id="14" name="正方形/長方形 13">
            <a:extLst>
              <a:ext uri="{FF2B5EF4-FFF2-40B4-BE49-F238E27FC236}">
                <a16:creationId xmlns:a16="http://schemas.microsoft.com/office/drawing/2014/main" id="{8617DCB2-0C8E-4906-AC48-891F233F4C9B}"/>
              </a:ext>
            </a:extLst>
          </p:cNvPr>
          <p:cNvSpPr/>
          <p:nvPr/>
        </p:nvSpPr>
        <p:spPr>
          <a:xfrm>
            <a:off x="5936567" y="5956656"/>
            <a:ext cx="3328768" cy="386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「新規登録」をクリックし、新規利用申請を行います。</a:t>
            </a:r>
          </a:p>
        </p:txBody>
      </p:sp>
      <p:sp>
        <p:nvSpPr>
          <p:cNvPr id="15" name="上矢印 28">
            <a:extLst>
              <a:ext uri="{FF2B5EF4-FFF2-40B4-BE49-F238E27FC236}">
                <a16:creationId xmlns:a16="http://schemas.microsoft.com/office/drawing/2014/main" id="{53B0BD03-2246-40CD-A4A0-5A8F1D998235}"/>
              </a:ext>
            </a:extLst>
          </p:cNvPr>
          <p:cNvSpPr/>
          <p:nvPr/>
        </p:nvSpPr>
        <p:spPr>
          <a:xfrm rot="20486593" flipH="1">
            <a:off x="7361040" y="5597174"/>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16B7055-8051-4A1E-A818-CEF1FC26AB39}"/>
              </a:ext>
            </a:extLst>
          </p:cNvPr>
          <p:cNvSpPr/>
          <p:nvPr/>
        </p:nvSpPr>
        <p:spPr>
          <a:xfrm>
            <a:off x="6521448" y="5261633"/>
            <a:ext cx="1155703" cy="386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595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95410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画面に表示される説明に従い、必要事項を入力してください。</a:t>
            </a:r>
            <a:endParaRPr lang="en-US" altLang="ja-JP" sz="1400" kern="0" spc="-10" dirty="0">
              <a:solidFill>
                <a:prstClr val="black"/>
              </a:solidFill>
              <a:latin typeface="Meiryo UI" panose="020B0604030504040204" pitchFamily="50" charset="-128"/>
              <a:ea typeface="Meiryo UI" panose="020B0604030504040204" pitchFamily="50" charset="-128"/>
            </a:endParaRPr>
          </a:p>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利用申請は事業所番号単位で行います。</a:t>
            </a:r>
            <a:r>
              <a:rPr lang="ja-JP" altLang="en-US" sz="1400" b="1" u="sng" kern="0" spc="-10" dirty="0">
                <a:solidFill>
                  <a:prstClr val="black"/>
                </a:solidFill>
                <a:latin typeface="Meiryo UI" panose="020B0604030504040204" pitchFamily="50" charset="-128"/>
                <a:ea typeface="Meiryo UI" panose="020B0604030504040204" pitchFamily="50" charset="-128"/>
              </a:rPr>
              <a:t>同じ事業所番号で複数のサービスを提供している場合、利用申請は</a:t>
            </a:r>
            <a:r>
              <a:rPr lang="en-US" altLang="ja-JP" sz="1400" b="1" u="sng" kern="0" spc="-10" dirty="0">
                <a:solidFill>
                  <a:prstClr val="black"/>
                </a:solidFill>
                <a:latin typeface="Meiryo UI" panose="020B0604030504040204" pitchFamily="50" charset="-128"/>
                <a:ea typeface="Meiryo UI" panose="020B0604030504040204" pitchFamily="50" charset="-128"/>
              </a:rPr>
              <a:t>1</a:t>
            </a:r>
            <a:r>
              <a:rPr lang="ja-JP" altLang="en-US" sz="1400" b="1" u="sng" kern="0" spc="-10" dirty="0">
                <a:solidFill>
                  <a:prstClr val="black"/>
                </a:solidFill>
                <a:latin typeface="Meiryo UI" panose="020B0604030504040204" pitchFamily="50" charset="-128"/>
                <a:ea typeface="Meiryo UI" panose="020B0604030504040204" pitchFamily="50" charset="-128"/>
              </a:rPr>
              <a:t>回</a:t>
            </a:r>
            <a:r>
              <a:rPr lang="ja-JP" altLang="en-US" sz="1400" kern="0" spc="-10" dirty="0">
                <a:solidFill>
                  <a:prstClr val="black"/>
                </a:solidFill>
                <a:latin typeface="Meiryo UI" panose="020B0604030504040204" pitchFamily="50" charset="-128"/>
                <a:ea typeface="Meiryo UI" panose="020B0604030504040204" pitchFamily="50" charset="-128"/>
              </a:rPr>
              <a:t>で構いません。</a:t>
            </a:r>
          </a:p>
          <a:p>
            <a:pPr marL="285750" lvl="0" indent="-285750" fontAlgn="b">
              <a:spcBef>
                <a:spcPct val="0"/>
              </a:spcBef>
              <a:spcAft>
                <a:spcPct val="0"/>
              </a:spcAft>
              <a:buFont typeface="ＭＳ Ｐゴシック" panose="020B0600070205080204" pitchFamily="50" charset="-128"/>
              <a:buChar char="○"/>
              <a:defRPr/>
            </a:pP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a:t>
            </a:r>
            <a:r>
              <a:rPr lang="en-US" altLang="ja-JP" sz="1400" kern="0" spc="-10" dirty="0">
                <a:solidFill>
                  <a:prstClr val="black"/>
                </a:solidFill>
                <a:latin typeface="Meiryo UI" panose="020B0604030504040204" pitchFamily="50" charset="-128"/>
                <a:ea typeface="Meiryo UI" panose="020B0604030504040204" pitchFamily="50" charset="-128"/>
              </a:rPr>
              <a:t>LIFE</a:t>
            </a:r>
            <a:r>
              <a:rPr lang="ja-JP" altLang="en-US" sz="1400" kern="0" spc="-10" dirty="0">
                <a:solidFill>
                  <a:prstClr val="black"/>
                </a:solidFill>
                <a:latin typeface="Meiryo UI" panose="020B0604030504040204" pitchFamily="50" charset="-128"/>
                <a:ea typeface="Meiryo UI" panose="020B0604030504040204" pitchFamily="50" charset="-128"/>
              </a:rPr>
              <a:t>）のアカウントは事業所番号単位で</a:t>
            </a:r>
            <a:r>
              <a:rPr lang="en-US" altLang="ja-JP" sz="1400" kern="0" spc="-10" dirty="0">
                <a:solidFill>
                  <a:prstClr val="black"/>
                </a:solidFill>
                <a:latin typeface="Meiryo UI" panose="020B0604030504040204" pitchFamily="50" charset="-128"/>
                <a:ea typeface="Meiryo UI" panose="020B0604030504040204" pitchFamily="50" charset="-128"/>
              </a:rPr>
              <a:t>1</a:t>
            </a:r>
            <a:r>
              <a:rPr lang="ja-JP" altLang="en-US" sz="1400" kern="0" spc="-10" dirty="0">
                <a:solidFill>
                  <a:prstClr val="black"/>
                </a:solidFill>
                <a:latin typeface="Meiryo UI" panose="020B0604030504040204" pitchFamily="50" charset="-128"/>
                <a:ea typeface="Meiryo UI" panose="020B0604030504040204" pitchFamily="50" charset="-128"/>
              </a:rPr>
              <a:t>つとなりますが、</a:t>
            </a:r>
            <a:r>
              <a:rPr lang="ja-JP" altLang="en-US" sz="1400" b="1" u="sng" kern="0" spc="-10" dirty="0">
                <a:solidFill>
                  <a:prstClr val="black"/>
                </a:solidFill>
                <a:latin typeface="Meiryo UI" panose="020B0604030504040204" pitchFamily="50" charset="-128"/>
                <a:ea typeface="Meiryo UI" panose="020B0604030504040204" pitchFamily="50" charset="-128"/>
              </a:rPr>
              <a:t>計画書等の情報（＝「様式情報」）は、介護サービス利用者の利用しているサービスごとに登録することが可能</a:t>
            </a:r>
            <a:r>
              <a:rPr lang="ja-JP" altLang="en-US" sz="1400" kern="0" spc="-10" dirty="0">
                <a:solidFill>
                  <a:prstClr val="black"/>
                </a:solidFill>
                <a:latin typeface="Meiryo UI" panose="020B0604030504040204" pitchFamily="50" charset="-128"/>
                <a:ea typeface="Meiryo UI" panose="020B0604030504040204" pitchFamily="50" charset="-128"/>
              </a:rPr>
              <a:t>です。</a:t>
            </a:r>
          </a:p>
        </p:txBody>
      </p:sp>
      <p:pic>
        <p:nvPicPr>
          <p:cNvPr id="19" name="図 18">
            <a:extLst>
              <a:ext uri="{FF2B5EF4-FFF2-40B4-BE49-F238E27FC236}">
                <a16:creationId xmlns:a16="http://schemas.microsoft.com/office/drawing/2014/main" id="{1B56AF57-F100-4D58-B6D3-EBA35A64EA67}"/>
              </a:ext>
            </a:extLst>
          </p:cNvPr>
          <p:cNvPicPr>
            <a:picLocks noChangeAspect="1"/>
          </p:cNvPicPr>
          <p:nvPr/>
        </p:nvPicPr>
        <p:blipFill>
          <a:blip r:embed="rId2"/>
          <a:stretch>
            <a:fillRect/>
          </a:stretch>
        </p:blipFill>
        <p:spPr>
          <a:xfrm>
            <a:off x="1728019" y="2712230"/>
            <a:ext cx="6449962" cy="3014803"/>
          </a:xfrm>
          <a:prstGeom prst="rect">
            <a:avLst/>
          </a:prstGeom>
        </p:spPr>
      </p:pic>
      <p:sp>
        <p:nvSpPr>
          <p:cNvPr id="3" name="吹き出し: 線 2">
            <a:extLst>
              <a:ext uri="{FF2B5EF4-FFF2-40B4-BE49-F238E27FC236}">
                <a16:creationId xmlns:a16="http://schemas.microsoft.com/office/drawing/2014/main" id="{F0D0BE13-471C-41FB-B173-403BF0451DFE}"/>
              </a:ext>
            </a:extLst>
          </p:cNvPr>
          <p:cNvSpPr/>
          <p:nvPr/>
        </p:nvSpPr>
        <p:spPr>
          <a:xfrm>
            <a:off x="6873413" y="2136520"/>
            <a:ext cx="2924383" cy="1534886"/>
          </a:xfrm>
          <a:prstGeom prst="borderCallout1">
            <a:avLst>
              <a:gd name="adj1" fmla="val 48537"/>
              <a:gd name="adj2" fmla="val -2672"/>
              <a:gd name="adj3" fmla="val 137584"/>
              <a:gd name="adj4" fmla="val -3876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新規利用申請時には、</a:t>
            </a:r>
            <a:r>
              <a:rPr kumimoji="1" lang="ja-JP" altLang="en-US" sz="1200" b="1" u="sng" dirty="0">
                <a:solidFill>
                  <a:srgbClr val="FF0000"/>
                </a:solidFill>
                <a:latin typeface="Meiryo UI" panose="020B0604030504040204" pitchFamily="50" charset="-128"/>
                <a:ea typeface="Meiryo UI" panose="020B0604030504040204" pitchFamily="50" charset="-128"/>
              </a:rPr>
              <a:t>主要なサービスをひとつ選択</a:t>
            </a:r>
            <a:r>
              <a:rPr kumimoji="1" lang="ja-JP" altLang="en-US" sz="1200" dirty="0">
                <a:solidFill>
                  <a:srgbClr val="FF0000"/>
                </a:solidFill>
                <a:latin typeface="Meiryo UI" panose="020B0604030504040204" pitchFamily="50" charset="-128"/>
                <a:ea typeface="Meiryo UI" panose="020B0604030504040204" pitchFamily="50" charset="-128"/>
              </a:rPr>
              <a:t>してください。表示されている住所へハガキが送付されます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「事業所名」ははじめの</a:t>
            </a:r>
            <a:r>
              <a:rPr kumimoji="1" lang="en-US" altLang="ja-JP" sz="1200" dirty="0">
                <a:solidFill>
                  <a:srgbClr val="FF0000"/>
                </a:solidFill>
                <a:latin typeface="Meiryo UI" panose="020B0604030504040204" pitchFamily="50" charset="-128"/>
                <a:ea typeface="Meiryo UI" panose="020B0604030504040204" pitchFamily="50" charset="-128"/>
              </a:rPr>
              <a:t>20</a:t>
            </a:r>
            <a:r>
              <a:rPr kumimoji="1" lang="ja-JP" altLang="en-US" sz="1200" dirty="0">
                <a:solidFill>
                  <a:srgbClr val="FF0000"/>
                </a:solidFill>
                <a:latin typeface="Meiryo UI" panose="020B0604030504040204" pitchFamily="50" charset="-128"/>
                <a:ea typeface="Meiryo UI" panose="020B0604030504040204" pitchFamily="50" charset="-128"/>
              </a:rPr>
              <a:t>文字のみ表示されています。</a:t>
            </a:r>
            <a:r>
              <a:rPr kumimoji="1" lang="ja-JP" altLang="en-US" sz="1200" b="1" u="sng" dirty="0">
                <a:solidFill>
                  <a:srgbClr val="FF0000"/>
                </a:solidFill>
                <a:latin typeface="Meiryo UI" panose="020B0604030504040204" pitchFamily="50" charset="-128"/>
                <a:ea typeface="Meiryo UI" panose="020B0604030504040204" pitchFamily="50" charset="-128"/>
              </a:rPr>
              <a:t>事業所名が途中までしか表示されていない場合でも、</a:t>
            </a:r>
            <a:r>
              <a:rPr kumimoji="1" lang="en-US" altLang="ja-JP" sz="1200" b="1" u="sng" dirty="0">
                <a:solidFill>
                  <a:srgbClr val="FF0000"/>
                </a:solidFill>
                <a:latin typeface="Meiryo UI" panose="020B0604030504040204" pitchFamily="50" charset="-128"/>
                <a:ea typeface="Meiryo UI" panose="020B0604030504040204" pitchFamily="50" charset="-128"/>
              </a:rPr>
              <a:t>CHASE(LIFE</a:t>
            </a:r>
            <a:r>
              <a:rPr kumimoji="1" lang="ja-JP" altLang="en-US" sz="1200" b="1" u="sng" dirty="0">
                <a:solidFill>
                  <a:srgbClr val="FF0000"/>
                </a:solidFill>
                <a:latin typeface="Meiryo UI" panose="020B0604030504040204" pitchFamily="50" charset="-128"/>
                <a:ea typeface="Meiryo UI" panose="020B0604030504040204" pitchFamily="50" charset="-128"/>
              </a:rPr>
              <a:t>）の利用には問題ありません</a:t>
            </a:r>
            <a:r>
              <a:rPr kumimoji="1" lang="ja-JP" altLang="en-US" sz="1200" dirty="0">
                <a:solidFill>
                  <a:srgbClr val="FF0000"/>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45061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en-US" altLang="ja-JP" sz="2000" b="1" dirty="0">
                <a:solidFill>
                  <a:prstClr val="white"/>
                </a:solidFill>
                <a:latin typeface="HG丸ｺﾞｼｯｸM-PRO" pitchFamily="50" charset="-128"/>
                <a:ea typeface="HG丸ｺﾞｼｯｸM-PRO" pitchFamily="50" charset="-128"/>
              </a:rPr>
              <a:t>LIFE</a:t>
            </a:r>
            <a:r>
              <a:rPr kumimoji="1" lang="ja-JP" altLang="en-US" sz="2000" b="1" dirty="0">
                <a:solidFill>
                  <a:prstClr val="white"/>
                </a:solidFill>
                <a:latin typeface="HG丸ｺﾞｼｯｸM-PRO" pitchFamily="50" charset="-128"/>
                <a:ea typeface="HG丸ｺﾞｼｯｸM-PRO" pitchFamily="50" charset="-128"/>
              </a:rPr>
              <a:t>の新規利用申請</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523220"/>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新規利用申請が完了すると、厚生労働省から利用開始に必要な情報が記載されたハガキが送付されます。ハガキの到着までしばらくお待ちください。</a:t>
            </a:r>
          </a:p>
        </p:txBody>
      </p:sp>
      <p:pic>
        <p:nvPicPr>
          <p:cNvPr id="4" name="図 3">
            <a:extLst>
              <a:ext uri="{FF2B5EF4-FFF2-40B4-BE49-F238E27FC236}">
                <a16:creationId xmlns:a16="http://schemas.microsoft.com/office/drawing/2014/main" id="{6CC79324-2C39-4C08-84CA-742A4045B811}"/>
              </a:ext>
            </a:extLst>
          </p:cNvPr>
          <p:cNvPicPr>
            <a:picLocks noChangeAspect="1"/>
          </p:cNvPicPr>
          <p:nvPr/>
        </p:nvPicPr>
        <p:blipFill>
          <a:blip r:embed="rId2"/>
          <a:stretch>
            <a:fillRect/>
          </a:stretch>
        </p:blipFill>
        <p:spPr>
          <a:xfrm>
            <a:off x="2090078" y="2268216"/>
            <a:ext cx="5725844" cy="4088193"/>
          </a:xfrm>
          <a:prstGeom prst="rect">
            <a:avLst/>
          </a:prstGeom>
        </p:spPr>
      </p:pic>
      <p:sp>
        <p:nvSpPr>
          <p:cNvPr id="20" name="四角形: 角を丸くする 19">
            <a:extLst>
              <a:ext uri="{FF2B5EF4-FFF2-40B4-BE49-F238E27FC236}">
                <a16:creationId xmlns:a16="http://schemas.microsoft.com/office/drawing/2014/main" id="{8469585C-621E-4ACD-AB24-6D2ABA23557D}"/>
              </a:ext>
            </a:extLst>
          </p:cNvPr>
          <p:cNvSpPr/>
          <p:nvPr/>
        </p:nvSpPr>
        <p:spPr>
          <a:xfrm>
            <a:off x="930684" y="1561662"/>
            <a:ext cx="1460500" cy="4057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ハガキのイメージ</a:t>
            </a:r>
          </a:p>
        </p:txBody>
      </p:sp>
      <p:sp>
        <p:nvSpPr>
          <p:cNvPr id="8" name="吹き出し: 線 7">
            <a:extLst>
              <a:ext uri="{FF2B5EF4-FFF2-40B4-BE49-F238E27FC236}">
                <a16:creationId xmlns:a16="http://schemas.microsoft.com/office/drawing/2014/main" id="{B26256E3-404C-41D4-A7D3-DBD2B3356B86}"/>
              </a:ext>
            </a:extLst>
          </p:cNvPr>
          <p:cNvSpPr/>
          <p:nvPr/>
        </p:nvSpPr>
        <p:spPr>
          <a:xfrm>
            <a:off x="6647527" y="1407045"/>
            <a:ext cx="2946639" cy="1590393"/>
          </a:xfrm>
          <a:prstGeom prst="borderCallout1">
            <a:avLst>
              <a:gd name="adj1" fmla="val 48537"/>
              <a:gd name="adj2" fmla="val -2672"/>
              <a:gd name="adj3" fmla="val 135010"/>
              <a:gd name="adj4" fmla="val -248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利用開始に必要な以下情報が記載されています。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・「起動アイコン」のダウンロード用</a:t>
            </a:r>
            <a:r>
              <a:rPr kumimoji="1" lang="en-US" altLang="ja-JP" sz="1200" dirty="0">
                <a:solidFill>
                  <a:srgbClr val="FF0000"/>
                </a:solidFill>
                <a:latin typeface="Meiryo UI" panose="020B0604030504040204" pitchFamily="50" charset="-128"/>
                <a:ea typeface="Meiryo UI" panose="020B0604030504040204" pitchFamily="50" charset="-128"/>
              </a:rPr>
              <a:t>URL</a:t>
            </a:r>
            <a:r>
              <a:rPr kumimoji="1" lang="ja-JP" altLang="en-US" sz="1200" dirty="0">
                <a:solidFill>
                  <a:srgbClr val="FF0000"/>
                </a:solidFill>
                <a:latin typeface="Meiryo UI" panose="020B0604030504040204" pitchFamily="50" charset="-128"/>
                <a:ea typeface="Meiryo UI" panose="020B0604030504040204" pitchFamily="50" charset="-128"/>
              </a:rPr>
              <a:t>と、ダウンロードに時必要となるパスワード等の情報</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・管理ユーザー（</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）の</a:t>
            </a:r>
            <a:r>
              <a:rPr kumimoji="1" lang="en-US" altLang="ja-JP" sz="1200" dirty="0">
                <a:solidFill>
                  <a:srgbClr val="FF0000"/>
                </a:solidFill>
                <a:latin typeface="Meiryo UI" panose="020B0604030504040204" pitchFamily="50" charset="-128"/>
                <a:ea typeface="Meiryo UI" panose="020B0604030504040204" pitchFamily="50" charset="-128"/>
              </a:rPr>
              <a:t>ID</a:t>
            </a:r>
          </a:p>
          <a:p>
            <a:r>
              <a:rPr kumimoji="1" lang="ja-JP" altLang="en-US" sz="1200" dirty="0">
                <a:solidFill>
                  <a:srgbClr val="FF0000"/>
                </a:solidFill>
                <a:latin typeface="Meiryo UI" panose="020B0604030504040204" pitchFamily="50" charset="-128"/>
                <a:ea typeface="Meiryo UI" panose="020B0604030504040204" pitchFamily="50" charset="-128"/>
              </a:rPr>
              <a:t>・管理ユーザーの初期パスワード</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）管理ユーザ</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の詳細は、</a:t>
            </a:r>
            <a:r>
              <a:rPr kumimoji="1" lang="en-US" altLang="ja-JP" sz="1200" dirty="0">
                <a:solidFill>
                  <a:srgbClr val="FF0000"/>
                </a:solidFill>
                <a:latin typeface="Meiryo UI" panose="020B0604030504040204" pitchFamily="50" charset="-128"/>
                <a:ea typeface="Meiryo UI" panose="020B0604030504040204" pitchFamily="50" charset="-128"/>
              </a:rPr>
              <a:t>p.12</a:t>
            </a:r>
            <a:r>
              <a:rPr kumimoji="1" lang="ja-JP" altLang="en-US" sz="1200" dirty="0">
                <a:solidFill>
                  <a:srgbClr val="FF0000"/>
                </a:solidFill>
                <a:latin typeface="Meiryo UI" panose="020B0604030504040204" pitchFamily="50" charset="-128"/>
                <a:ea typeface="Meiryo UI" panose="020B0604030504040204" pitchFamily="50" charset="-128"/>
              </a:rPr>
              <a:t>を参照</a:t>
            </a:r>
          </a:p>
        </p:txBody>
      </p:sp>
    </p:spTree>
    <p:extLst>
      <p:ext uri="{BB962C8B-B14F-4D97-AF65-F5344CB8AC3E}">
        <p14:creationId xmlns:p14="http://schemas.microsoft.com/office/powerpoint/2010/main" val="87215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D308582-D665-46CA-BD44-990E54DD077F}"/>
              </a:ext>
            </a:extLst>
          </p:cNvPr>
          <p:cNvSpPr/>
          <p:nvPr/>
        </p:nvSpPr>
        <p:spPr>
          <a:xfrm>
            <a:off x="679269" y="1243122"/>
            <a:ext cx="5841848" cy="1762404"/>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利用マニュアルの取得</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kern="0" spc="-10" dirty="0">
                <a:solidFill>
                  <a:prstClr val="black"/>
                </a:solidFill>
                <a:latin typeface="Meiryo UI" panose="020B0604030504040204" pitchFamily="50" charset="-128"/>
                <a:ea typeface="Meiryo UI" panose="020B0604030504040204" pitchFamily="50" charset="-128"/>
              </a:rPr>
              <a:t>ホームページ（</a:t>
            </a:r>
            <a:r>
              <a:rPr lang="en-US" altLang="ja-JP" sz="1400" kern="0" spc="-10" dirty="0">
                <a:solidFill>
                  <a:prstClr val="black"/>
                </a:solidFill>
                <a:latin typeface="Meiryo UI" panose="020B0604030504040204" pitchFamily="50" charset="-128"/>
                <a:ea typeface="Meiryo UI" panose="020B0604030504040204" pitchFamily="50" charset="-128"/>
              </a:rPr>
              <a:t>P4</a:t>
            </a:r>
            <a:r>
              <a:rPr lang="ja-JP" altLang="en-US" sz="1400" kern="0" spc="-10" dirty="0">
                <a:solidFill>
                  <a:prstClr val="black"/>
                </a:solidFill>
                <a:latin typeface="Meiryo UI" panose="020B0604030504040204" pitchFamily="50" charset="-128"/>
                <a:ea typeface="Meiryo UI" panose="020B0604030504040204" pitchFamily="50" charset="-128"/>
              </a:rPr>
              <a:t>参照）の右上に表示されている「</a:t>
            </a:r>
            <a:r>
              <a:rPr lang="en-US" altLang="ja-JP" sz="1400" kern="0" spc="-10" dirty="0">
                <a:solidFill>
                  <a:prstClr val="black"/>
                </a:solidFill>
                <a:latin typeface="Meiryo UI" panose="020B0604030504040204" pitchFamily="50" charset="-128"/>
                <a:ea typeface="Meiryo UI" panose="020B0604030504040204" pitchFamily="50" charset="-128"/>
              </a:rPr>
              <a:t>CHASE</a:t>
            </a:r>
            <a:r>
              <a:rPr lang="ja-JP" altLang="en-US" sz="1400" kern="0" spc="-10" dirty="0">
                <a:solidFill>
                  <a:prstClr val="black"/>
                </a:solidFill>
                <a:latin typeface="Meiryo UI" panose="020B0604030504040204" pitchFamily="50" charset="-128"/>
                <a:ea typeface="Meiryo UI" panose="020B0604030504040204" pitchFamily="50" charset="-128"/>
              </a:rPr>
              <a:t>について」をクリックすると、利用マニュアルを取得できます。</a:t>
            </a:r>
          </a:p>
        </p:txBody>
      </p:sp>
      <p:sp>
        <p:nvSpPr>
          <p:cNvPr id="9" name="正方形/長方形 8">
            <a:extLst>
              <a:ext uri="{FF2B5EF4-FFF2-40B4-BE49-F238E27FC236}">
                <a16:creationId xmlns:a16="http://schemas.microsoft.com/office/drawing/2014/main" id="{0F1DA6B4-5E5D-49B2-8912-6DED22B973D8}"/>
              </a:ext>
            </a:extLst>
          </p:cNvPr>
          <p:cNvSpPr/>
          <p:nvPr/>
        </p:nvSpPr>
        <p:spPr>
          <a:xfrm>
            <a:off x="6648562" y="1627883"/>
            <a:ext cx="2311401" cy="605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CHASE</a:t>
            </a:r>
            <a:r>
              <a:rPr kumimoji="1" lang="ja-JP" altLang="en-US" sz="1200" dirty="0">
                <a:solidFill>
                  <a:srgbClr val="FF0000"/>
                </a:solidFill>
                <a:latin typeface="Meiryo UI" panose="020B0604030504040204" pitchFamily="50" charset="-128"/>
                <a:ea typeface="Meiryo UI" panose="020B0604030504040204" pitchFamily="50" charset="-128"/>
              </a:rPr>
              <a:t>について」をクリックします</a:t>
            </a:r>
          </a:p>
        </p:txBody>
      </p:sp>
      <p:pic>
        <p:nvPicPr>
          <p:cNvPr id="3" name="図 2">
            <a:extLst>
              <a:ext uri="{FF2B5EF4-FFF2-40B4-BE49-F238E27FC236}">
                <a16:creationId xmlns:a16="http://schemas.microsoft.com/office/drawing/2014/main" id="{B7DCEBC6-A4B8-4389-9E51-E82AE69F295B}"/>
              </a:ext>
            </a:extLst>
          </p:cNvPr>
          <p:cNvPicPr>
            <a:picLocks noChangeAspect="1"/>
          </p:cNvPicPr>
          <p:nvPr/>
        </p:nvPicPr>
        <p:blipFill>
          <a:blip r:embed="rId2"/>
          <a:stretch>
            <a:fillRect/>
          </a:stretch>
        </p:blipFill>
        <p:spPr>
          <a:xfrm>
            <a:off x="5044919" y="3289231"/>
            <a:ext cx="3156261" cy="3432303"/>
          </a:xfrm>
          <a:prstGeom prst="rect">
            <a:avLst/>
          </a:prstGeom>
        </p:spPr>
      </p:pic>
      <p:sp>
        <p:nvSpPr>
          <p:cNvPr id="14" name="正方形/長方形 13">
            <a:extLst>
              <a:ext uri="{FF2B5EF4-FFF2-40B4-BE49-F238E27FC236}">
                <a16:creationId xmlns:a16="http://schemas.microsoft.com/office/drawing/2014/main" id="{641E1BF7-BA32-4B57-BA2C-0D4FF65D3F37}"/>
              </a:ext>
            </a:extLst>
          </p:cNvPr>
          <p:cNvSpPr/>
          <p:nvPr/>
        </p:nvSpPr>
        <p:spPr>
          <a:xfrm>
            <a:off x="5044919" y="3278806"/>
            <a:ext cx="3156261" cy="34427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屈折矢印 11">
            <a:extLst>
              <a:ext uri="{FF2B5EF4-FFF2-40B4-BE49-F238E27FC236}">
                <a16:creationId xmlns:a16="http://schemas.microsoft.com/office/drawing/2014/main" id="{C5D42C89-D84B-4D9B-A400-AB10CF88A1BC}"/>
              </a:ext>
            </a:extLst>
          </p:cNvPr>
          <p:cNvSpPr/>
          <p:nvPr/>
        </p:nvSpPr>
        <p:spPr>
          <a:xfrm rot="5400000">
            <a:off x="3346226" y="3108114"/>
            <a:ext cx="850392" cy="731520"/>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5A6F69D-5887-4205-A08F-60E8AAFA588E}"/>
              </a:ext>
            </a:extLst>
          </p:cNvPr>
          <p:cNvSpPr/>
          <p:nvPr/>
        </p:nvSpPr>
        <p:spPr>
          <a:xfrm>
            <a:off x="5146343" y="3895498"/>
            <a:ext cx="1025969" cy="938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8" name="吹き出し: 線 17">
            <a:extLst>
              <a:ext uri="{FF2B5EF4-FFF2-40B4-BE49-F238E27FC236}">
                <a16:creationId xmlns:a16="http://schemas.microsoft.com/office/drawing/2014/main" id="{791FF1D0-8B9D-42D5-8F64-DD4D65BEDB15}"/>
              </a:ext>
            </a:extLst>
          </p:cNvPr>
          <p:cNvSpPr/>
          <p:nvPr/>
        </p:nvSpPr>
        <p:spPr>
          <a:xfrm>
            <a:off x="6574344" y="3759724"/>
            <a:ext cx="2763173" cy="605148"/>
          </a:xfrm>
          <a:prstGeom prst="borderCallout1">
            <a:avLst>
              <a:gd name="adj1" fmla="val 48537"/>
              <a:gd name="adj2" fmla="val -2672"/>
              <a:gd name="adj3" fmla="val 113726"/>
              <a:gd name="adj4" fmla="val -1743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eiryo UI" panose="020B0604030504040204" pitchFamily="50" charset="-128"/>
                <a:ea typeface="Meiryo UI" panose="020B0604030504040204" pitchFamily="50" charset="-128"/>
              </a:rPr>
              <a:t>マニュアルがダウンロードできます</a:t>
            </a:r>
          </a:p>
        </p:txBody>
      </p:sp>
      <p:pic>
        <p:nvPicPr>
          <p:cNvPr id="4" name="図 3">
            <a:extLst>
              <a:ext uri="{FF2B5EF4-FFF2-40B4-BE49-F238E27FC236}">
                <a16:creationId xmlns:a16="http://schemas.microsoft.com/office/drawing/2014/main" id="{E11398F6-3B2E-4166-8776-194E1C9BF30A}"/>
              </a:ext>
            </a:extLst>
          </p:cNvPr>
          <p:cNvPicPr>
            <a:picLocks noChangeAspect="1"/>
          </p:cNvPicPr>
          <p:nvPr/>
        </p:nvPicPr>
        <p:blipFill>
          <a:blip r:embed="rId3"/>
          <a:stretch>
            <a:fillRect/>
          </a:stretch>
        </p:blipFill>
        <p:spPr>
          <a:xfrm>
            <a:off x="694066" y="1262198"/>
            <a:ext cx="5832095" cy="1743327"/>
          </a:xfrm>
          <a:prstGeom prst="rect">
            <a:avLst/>
          </a:prstGeom>
        </p:spPr>
      </p:pic>
      <p:sp>
        <p:nvSpPr>
          <p:cNvPr id="11" name="正方形/長方形 10">
            <a:extLst>
              <a:ext uri="{FF2B5EF4-FFF2-40B4-BE49-F238E27FC236}">
                <a16:creationId xmlns:a16="http://schemas.microsoft.com/office/drawing/2014/main" id="{F13E2A80-1DD1-4250-8CB7-AD0435E09A60}"/>
              </a:ext>
            </a:extLst>
          </p:cNvPr>
          <p:cNvSpPr/>
          <p:nvPr/>
        </p:nvSpPr>
        <p:spPr>
          <a:xfrm>
            <a:off x="5759815" y="1252199"/>
            <a:ext cx="751528" cy="206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0" name="上矢印 28">
            <a:extLst>
              <a:ext uri="{FF2B5EF4-FFF2-40B4-BE49-F238E27FC236}">
                <a16:creationId xmlns:a16="http://schemas.microsoft.com/office/drawing/2014/main" id="{7881F0A1-73C9-474C-9A5B-DA1701919DAC}"/>
              </a:ext>
            </a:extLst>
          </p:cNvPr>
          <p:cNvSpPr/>
          <p:nvPr/>
        </p:nvSpPr>
        <p:spPr>
          <a:xfrm rot="20486593" flipH="1">
            <a:off x="6340166" y="1413718"/>
            <a:ext cx="195356" cy="341847"/>
          </a:xfrm>
          <a:custGeom>
            <a:avLst/>
            <a:gdLst>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33136 w 335595"/>
              <a:gd name="connsiteY6" fmla="*/ 44212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42120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 name="connsiteX0" fmla="*/ 0 w 335595"/>
              <a:gd name="connsiteY0" fmla="*/ 442120 h 591327"/>
              <a:gd name="connsiteX1" fmla="*/ 167798 w 335595"/>
              <a:gd name="connsiteY1" fmla="*/ 0 h 591327"/>
              <a:gd name="connsiteX2" fmla="*/ 335595 w 335595"/>
              <a:gd name="connsiteY2" fmla="*/ 442120 h 591327"/>
              <a:gd name="connsiteX3" fmla="*/ 202459 w 335595"/>
              <a:gd name="connsiteY3" fmla="*/ 406951 h 591327"/>
              <a:gd name="connsiteX4" fmla="*/ 202459 w 335595"/>
              <a:gd name="connsiteY4" fmla="*/ 591327 h 591327"/>
              <a:gd name="connsiteX5" fmla="*/ 133136 w 335595"/>
              <a:gd name="connsiteY5" fmla="*/ 591327 h 591327"/>
              <a:gd name="connsiteX6" fmla="*/ 140170 w 335595"/>
              <a:gd name="connsiteY6" fmla="*/ 406950 h 591327"/>
              <a:gd name="connsiteX7" fmla="*/ 0 w 335595"/>
              <a:gd name="connsiteY7" fmla="*/ 442120 h 5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95" h="591327">
                <a:moveTo>
                  <a:pt x="0" y="442120"/>
                </a:moveTo>
                <a:lnTo>
                  <a:pt x="167798" y="0"/>
                </a:lnTo>
                <a:lnTo>
                  <a:pt x="335595" y="442120"/>
                </a:lnTo>
                <a:lnTo>
                  <a:pt x="202459" y="406951"/>
                </a:lnTo>
                <a:lnTo>
                  <a:pt x="202459" y="591327"/>
                </a:lnTo>
                <a:lnTo>
                  <a:pt x="133136" y="591327"/>
                </a:lnTo>
                <a:lnTo>
                  <a:pt x="140170" y="406950"/>
                </a:lnTo>
                <a:lnTo>
                  <a:pt x="0" y="442120"/>
                </a:lnTo>
                <a:close/>
              </a:path>
            </a:pathLst>
          </a:cu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302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9B4495-F6CC-4B55-A6AA-2C5B5CA5DEC2}"/>
              </a:ext>
            </a:extLst>
          </p:cNvPr>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defTabSz="914400">
              <a:defRPr/>
            </a:pPr>
            <a:r>
              <a:rPr kumimoji="1" lang="ja-JP" altLang="en-US" sz="2000" b="1" dirty="0">
                <a:solidFill>
                  <a:prstClr val="white"/>
                </a:solidFill>
                <a:latin typeface="HG丸ｺﾞｼｯｸM-PRO" pitchFamily="50" charset="-128"/>
                <a:ea typeface="HG丸ｺﾞｼｯｸM-PRO" pitchFamily="50" charset="-128"/>
              </a:rPr>
              <a:t>ヘルプデスクの利用</a:t>
            </a:r>
          </a:p>
        </p:txBody>
      </p:sp>
      <p:sp>
        <p:nvSpPr>
          <p:cNvPr id="2" name="スライド番号プレースホルダー 1">
            <a:extLst>
              <a:ext uri="{FF2B5EF4-FFF2-40B4-BE49-F238E27FC236}">
                <a16:creationId xmlns:a16="http://schemas.microsoft.com/office/drawing/2014/main" id="{EA338FDD-3037-4A81-886E-E3650C1AF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テキスト ボックス 136">
            <a:extLst>
              <a:ext uri="{FF2B5EF4-FFF2-40B4-BE49-F238E27FC236}">
                <a16:creationId xmlns:a16="http://schemas.microsoft.com/office/drawing/2014/main" id="{6F75EE4B-99C1-4833-82DC-3955230198EF}"/>
              </a:ext>
            </a:extLst>
          </p:cNvPr>
          <p:cNvSpPr txBox="1">
            <a:spLocks noChangeArrowheads="1"/>
          </p:cNvSpPr>
          <p:nvPr/>
        </p:nvSpPr>
        <p:spPr bwMode="auto">
          <a:xfrm>
            <a:off x="86267" y="620687"/>
            <a:ext cx="9711529" cy="307777"/>
          </a:xfrm>
          <a:prstGeom prst="rect">
            <a:avLst/>
          </a:prstGeom>
          <a:solidFill>
            <a:schemeClr val="accent5">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lvl="0" indent="-285750" fontAlgn="b">
              <a:spcBef>
                <a:spcPct val="0"/>
              </a:spcBef>
              <a:spcAft>
                <a:spcPct val="0"/>
              </a:spcAft>
              <a:buFont typeface="ＭＳ Ｐゴシック" panose="020B0600070205080204" pitchFamily="50" charset="-128"/>
              <a:buChar char="○"/>
              <a:defRPr/>
            </a:pPr>
            <a:r>
              <a:rPr lang="ja-JP" altLang="en-US" sz="1400" dirty="0">
                <a:latin typeface="Meiryo UI" panose="020B0604030504040204" pitchFamily="50" charset="-128"/>
                <a:ea typeface="Meiryo UI" panose="020B0604030504040204" pitchFamily="50" charset="-128"/>
              </a:rPr>
              <a:t>操作に関する不明点は、ヘルプデスクへお問い合わせください。</a:t>
            </a:r>
            <a:endParaRPr lang="ja-JP" altLang="en-US" sz="1400" kern="0" spc="-10" dirty="0">
              <a:solidFill>
                <a:prstClr val="black"/>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0900B71-D48F-4C43-B167-7F876BC1B008}"/>
              </a:ext>
            </a:extLst>
          </p:cNvPr>
          <p:cNvSpPr/>
          <p:nvPr/>
        </p:nvSpPr>
        <p:spPr>
          <a:xfrm>
            <a:off x="976563" y="1980167"/>
            <a:ext cx="7952874" cy="1918065"/>
          </a:xfrm>
          <a:prstGeom prst="rect">
            <a:avLst/>
          </a:prstGeom>
          <a:solidFill>
            <a:schemeClr val="accent2">
              <a:lumMod val="20000"/>
              <a:lumOff val="80000"/>
            </a:schemeClr>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CHASE</a:t>
            </a:r>
            <a:r>
              <a:rPr kumimoji="1" lang="ja-JP" altLang="en-US" sz="1400" dirty="0">
                <a:solidFill>
                  <a:schemeClr val="tx1"/>
                </a:solidFill>
                <a:latin typeface="Meiryo UI" panose="020B0604030504040204" pitchFamily="50" charset="-128"/>
                <a:ea typeface="Meiryo UI" panose="020B0604030504040204" pitchFamily="50" charset="-128"/>
              </a:rPr>
              <a:t>ヘルプデスク＞</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・メールアドレス：</a:t>
            </a:r>
            <a:r>
              <a:rPr lang="en-US" altLang="ja-JP" sz="1400" u="sng" dirty="0">
                <a:solidFill>
                  <a:schemeClr val="tx1"/>
                </a:solidFill>
                <a:latin typeface="Meiryo UI" panose="020B0604030504040204" pitchFamily="50" charset="-128"/>
                <a:ea typeface="Meiryo UI" panose="020B0604030504040204" pitchFamily="50" charset="-128"/>
              </a:rPr>
              <a:t>chase@toshiba-sol.co.jp</a:t>
            </a:r>
          </a:p>
          <a:p>
            <a:endParaRPr lang="en-US" altLang="ja-JP" sz="1400" u="sng"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新規申込みお問い合わせ用電話番号：</a:t>
            </a:r>
            <a:r>
              <a:rPr lang="en-US" altLang="ja-JP" sz="1400" dirty="0">
                <a:solidFill>
                  <a:schemeClr val="tx1"/>
                </a:solidFill>
                <a:latin typeface="Meiryo UI" panose="020B0604030504040204" pitchFamily="50" charset="-128"/>
                <a:ea typeface="Meiryo UI" panose="020B0604030504040204" pitchFamily="50" charset="-128"/>
              </a:rPr>
              <a:t>042-340-8819</a:t>
            </a:r>
            <a:r>
              <a:rPr lang="ja-JP" altLang="ja-JP" sz="1400" dirty="0">
                <a:solidFill>
                  <a:schemeClr val="tx1"/>
                </a:solidFill>
                <a:latin typeface="Meiryo UI" panose="020B0604030504040204" pitchFamily="50" charset="-128"/>
                <a:ea typeface="Meiryo UI" panose="020B0604030504040204" pitchFamily="50" charset="-128"/>
              </a:rPr>
              <a:t> （平日</a:t>
            </a:r>
            <a:r>
              <a:rPr lang="en-US" altLang="ja-JP" sz="1400" dirty="0">
                <a:solidFill>
                  <a:schemeClr val="tx1"/>
                </a:solidFill>
                <a:latin typeface="Meiryo UI" panose="020B0604030504040204" pitchFamily="50" charset="-128"/>
                <a:ea typeface="Meiryo UI" panose="020B0604030504040204" pitchFamily="50" charset="-128"/>
              </a:rPr>
              <a:t>10:00</a:t>
            </a:r>
            <a:r>
              <a:rPr lang="ja-JP" altLang="ja-JP" sz="1400" dirty="0">
                <a:solidFill>
                  <a:schemeClr val="tx1"/>
                </a:solidFill>
                <a:latin typeface="Meiryo UI" panose="020B0604030504040204" pitchFamily="50" charset="-128"/>
                <a:ea typeface="Meiryo UI" panose="020B0604030504040204" pitchFamily="50" charset="-128"/>
              </a:rPr>
              <a:t>から</a:t>
            </a:r>
            <a:r>
              <a:rPr lang="en-US" altLang="ja-JP" sz="1400" dirty="0">
                <a:solidFill>
                  <a:schemeClr val="tx1"/>
                </a:solidFill>
                <a:latin typeface="Meiryo UI" panose="020B0604030504040204" pitchFamily="50" charset="-128"/>
                <a:ea typeface="Meiryo UI" panose="020B0604030504040204" pitchFamily="50" charset="-128"/>
              </a:rPr>
              <a:t>16:00</a:t>
            </a:r>
            <a:r>
              <a:rPr lang="ja-JP" altLang="ja-JP" sz="1400" dirty="0">
                <a:solidFill>
                  <a:schemeClr val="tx1"/>
                </a:solidFill>
                <a:latin typeface="Meiryo UI" panose="020B0604030504040204" pitchFamily="50" charset="-128"/>
                <a:ea typeface="Meiryo UI" panose="020B0604030504040204" pitchFamily="50" charset="-128"/>
              </a:rPr>
              <a:t>まで）</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新規申し込み以外の操作等のお問い合わせにつきましては、ヘルプデスク用メールまでお願いします。</a:t>
            </a:r>
            <a:endParaRPr lang="ja-JP"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9361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c8f41af90a8ad7fd02102976fdf96e64b9c0b"/>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3498</Words>
  <Application>Microsoft Office PowerPoint</Application>
  <PresentationFormat>A4 210 x 297 mm</PresentationFormat>
  <Paragraphs>438</Paragraphs>
  <Slides>41</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HG丸ｺﾞｼｯｸM-PRO</vt:lpstr>
      <vt:lpstr>Meiryo UI</vt:lpstr>
      <vt:lpstr>ＭＳ Ｐゴシック</vt:lpstr>
      <vt:lpstr>メイリオ</vt:lpstr>
      <vt:lpstr>游ゴシック</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2021-02-18T03:54:48Z</dcterms:created>
  <dcterms:modified xsi:type="dcterms:W3CDTF">2021-02-19T01:59:10Z</dcterms:modified>
</cp:coreProperties>
</file>